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56"/>
  </p:notesMasterIdLst>
  <p:sldIdLst>
    <p:sldId id="399" r:id="rId6"/>
    <p:sldId id="262" r:id="rId7"/>
    <p:sldId id="395" r:id="rId8"/>
    <p:sldId id="396" r:id="rId9"/>
    <p:sldId id="398" r:id="rId10"/>
    <p:sldId id="397" r:id="rId11"/>
    <p:sldId id="384" r:id="rId12"/>
    <p:sldId id="382" r:id="rId13"/>
    <p:sldId id="366" r:id="rId14"/>
    <p:sldId id="368" r:id="rId15"/>
    <p:sldId id="369" r:id="rId16"/>
    <p:sldId id="391" r:id="rId17"/>
    <p:sldId id="394" r:id="rId18"/>
    <p:sldId id="275" r:id="rId19"/>
    <p:sldId id="400" r:id="rId20"/>
    <p:sldId id="326" r:id="rId21"/>
    <p:sldId id="363" r:id="rId22"/>
    <p:sldId id="341" r:id="rId23"/>
    <p:sldId id="362" r:id="rId24"/>
    <p:sldId id="364" r:id="rId25"/>
    <p:sldId id="367" r:id="rId26"/>
    <p:sldId id="349" r:id="rId27"/>
    <p:sldId id="352" r:id="rId28"/>
    <p:sldId id="365" r:id="rId29"/>
    <p:sldId id="401" r:id="rId30"/>
    <p:sldId id="327" r:id="rId31"/>
    <p:sldId id="331" r:id="rId32"/>
    <p:sldId id="402" r:id="rId33"/>
    <p:sldId id="403" r:id="rId34"/>
    <p:sldId id="296" r:id="rId35"/>
    <p:sldId id="316" r:id="rId36"/>
    <p:sldId id="404" r:id="rId37"/>
    <p:sldId id="324" r:id="rId38"/>
    <p:sldId id="314" r:id="rId39"/>
    <p:sldId id="320" r:id="rId40"/>
    <p:sldId id="317" r:id="rId41"/>
    <p:sldId id="319" r:id="rId42"/>
    <p:sldId id="295" r:id="rId43"/>
    <p:sldId id="277" r:id="rId44"/>
    <p:sldId id="270" r:id="rId45"/>
    <p:sldId id="259" r:id="rId46"/>
    <p:sldId id="292" r:id="rId47"/>
    <p:sldId id="283" r:id="rId48"/>
    <p:sldId id="290" r:id="rId49"/>
    <p:sldId id="289" r:id="rId50"/>
    <p:sldId id="273" r:id="rId51"/>
    <p:sldId id="284" r:id="rId52"/>
    <p:sldId id="271" r:id="rId53"/>
    <p:sldId id="293" r:id="rId54"/>
    <p:sldId id="258" r:id="rId5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la Niina" initials="MN" lastIdx="1" clrIdx="0">
    <p:extLst>
      <p:ext uri="{19B8F6BF-5375-455C-9EA6-DF929625EA0E}">
        <p15:presenceInfo xmlns:p15="http://schemas.microsoft.com/office/powerpoint/2012/main" userId="S::niina.malila@valvira.fi::046b6416-ed69-41ed-9579-49076cc24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0"/>
    <a:srgbClr val="CE1D7A"/>
    <a:srgbClr val="1A1A1A"/>
    <a:srgbClr val="007CB0"/>
    <a:srgbClr val="E7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howGuides="1">
      <p:cViewPr varScale="1">
        <p:scale>
          <a:sx n="55" d="100"/>
          <a:sy n="55" d="100"/>
        </p:scale>
        <p:origin x="348" y="48"/>
      </p:cViewPr>
      <p:guideLst>
        <p:guide orient="horz" pos="2160"/>
        <p:guide pos="3840"/>
      </p:guideLst>
    </p:cSldViewPr>
  </p:slideViewPr>
  <p:outlineViewPr>
    <p:cViewPr>
      <p:scale>
        <a:sx n="33" d="100"/>
        <a:sy n="33" d="100"/>
      </p:scale>
      <p:origin x="0" y="-649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11538-F99F-455B-ADFD-93C6AA7C5C88}" type="datetimeFigureOut">
              <a:rPr lang="fi-FI" smtClean="0"/>
              <a:t>19.2.2025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4F2EE-2697-4A05-90C7-894C1431D504}" type="slidenum">
              <a:rPr lang="fi-FI" smtClean="0"/>
              <a:t>‹#›</a:t>
            </a:fld>
            <a:endParaRPr lang="fi-FI"/>
          </a:p>
        </p:txBody>
      </p:sp>
    </p:spTree>
    <p:extLst>
      <p:ext uri="{BB962C8B-B14F-4D97-AF65-F5344CB8AC3E}">
        <p14:creationId xmlns:p14="http://schemas.microsoft.com/office/powerpoint/2010/main" val="20201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E34F2EE-2697-4A05-90C7-894C1431D504}" type="slidenum">
              <a:rPr lang="fi-FI" smtClean="0"/>
              <a:t>3</a:t>
            </a:fld>
            <a:endParaRPr lang="fi-FI"/>
          </a:p>
        </p:txBody>
      </p:sp>
    </p:spTree>
    <p:extLst>
      <p:ext uri="{BB962C8B-B14F-4D97-AF65-F5344CB8AC3E}">
        <p14:creationId xmlns:p14="http://schemas.microsoft.com/office/powerpoint/2010/main" val="402191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E34F2EE-2697-4A05-90C7-894C1431D504}" type="slidenum">
              <a:rPr lang="fi-FI" smtClean="0"/>
              <a:t>4</a:t>
            </a:fld>
            <a:endParaRPr lang="fi-FI"/>
          </a:p>
        </p:txBody>
      </p:sp>
    </p:spTree>
    <p:extLst>
      <p:ext uri="{BB962C8B-B14F-4D97-AF65-F5344CB8AC3E}">
        <p14:creationId xmlns:p14="http://schemas.microsoft.com/office/powerpoint/2010/main" val="162716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E34F2EE-2697-4A05-90C7-894C1431D504}" type="slidenum">
              <a:rPr lang="fi-FI" smtClean="0"/>
              <a:t>5</a:t>
            </a:fld>
            <a:endParaRPr lang="fi-FI"/>
          </a:p>
        </p:txBody>
      </p:sp>
    </p:spTree>
    <p:extLst>
      <p:ext uri="{BB962C8B-B14F-4D97-AF65-F5344CB8AC3E}">
        <p14:creationId xmlns:p14="http://schemas.microsoft.com/office/powerpoint/2010/main" val="132644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Omavalvonta ei rajoitu vain organisaation omaan henkilöstöön, vaan valvontavelvoite ulottuu ostopalveluntuottajiin ja alihankkijoihin</a:t>
            </a:r>
          </a:p>
          <a:p>
            <a:endParaRPr lang="fi-FI" dirty="0"/>
          </a:p>
        </p:txBody>
      </p:sp>
      <p:sp>
        <p:nvSpPr>
          <p:cNvPr id="4" name="Dian numeron paikkamerkki 3"/>
          <p:cNvSpPr>
            <a:spLocks noGrp="1"/>
          </p:cNvSpPr>
          <p:nvPr>
            <p:ph type="sldNum" sz="quarter" idx="5"/>
          </p:nvPr>
        </p:nvSpPr>
        <p:spPr/>
        <p:txBody>
          <a:bodyPr/>
          <a:lstStyle/>
          <a:p>
            <a:fld id="{5E34F2EE-2697-4A05-90C7-894C1431D504}" type="slidenum">
              <a:rPr lang="fi-FI" smtClean="0"/>
              <a:t>6</a:t>
            </a:fld>
            <a:endParaRPr lang="fi-FI"/>
          </a:p>
        </p:txBody>
      </p:sp>
    </p:spTree>
    <p:extLst>
      <p:ext uri="{BB962C8B-B14F-4D97-AF65-F5344CB8AC3E}">
        <p14:creationId xmlns:p14="http://schemas.microsoft.com/office/powerpoint/2010/main" val="262129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E34F2EE-2697-4A05-90C7-894C1431D504}" type="slidenum">
              <a:rPr lang="fi-FI" smtClean="0"/>
              <a:t>8</a:t>
            </a:fld>
            <a:endParaRPr lang="fi-FI"/>
          </a:p>
        </p:txBody>
      </p:sp>
    </p:spTree>
    <p:extLst>
      <p:ext uri="{BB962C8B-B14F-4D97-AF65-F5344CB8AC3E}">
        <p14:creationId xmlns:p14="http://schemas.microsoft.com/office/powerpoint/2010/main" val="1286865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linkedin.com/company/pohjoispohjanmaanhyvinvointialue/" TargetMode="External"/><Relationship Id="rId13"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hyperlink" Target="https://www.facebook.com/pohjoispohjanmaanhyvinvointialue/" TargetMode="External"/><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hyperlink" Target="https://www.youtube.com/channel/UCJ0KCcnJBh26_uO0XBvHd0g" TargetMode="External"/><Relationship Id="rId5" Type="http://schemas.openxmlformats.org/officeDocument/2006/relationships/hyperlink" Target="https://www.instagram.com/pohde_fi/" TargetMode="External"/><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 Id="rId1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7CB0"/>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A84CF5-75A6-4502-80F1-E2E9005B6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1CE1DC2-B43B-4145-B851-A8AF05FE37C4}"/>
              </a:ext>
            </a:extLst>
          </p:cNvPr>
          <p:cNvSpPr>
            <a:spLocks noGrp="1"/>
          </p:cNvSpPr>
          <p:nvPr>
            <p:ph type="ctrTitle"/>
          </p:nvPr>
        </p:nvSpPr>
        <p:spPr>
          <a:xfrm>
            <a:off x="6315216" y="2458608"/>
            <a:ext cx="5328000" cy="2448000"/>
          </a:xfrm>
        </p:spPr>
        <p:txBody>
          <a:bodyPr anchor="b"/>
          <a:lstStyle>
            <a:lvl1pPr algn="l">
              <a:defRPr sz="3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13A0D186-A9CC-4A8A-A80D-B5649477949F}"/>
              </a:ext>
            </a:extLst>
          </p:cNvPr>
          <p:cNvSpPr>
            <a:spLocks noGrp="1"/>
          </p:cNvSpPr>
          <p:nvPr>
            <p:ph type="subTitle" idx="1"/>
          </p:nvPr>
        </p:nvSpPr>
        <p:spPr>
          <a:xfrm>
            <a:off x="6315216" y="5265681"/>
            <a:ext cx="5328000" cy="648000"/>
          </a:xfrm>
        </p:spPr>
        <p:txBody>
          <a:bodyPr/>
          <a:lstStyle>
            <a:lvl1pPr marL="0" indent="0" algn="l">
              <a:spcBef>
                <a:spcPts val="50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8" name="Kuva 17" descr="Sosiaali- ja terveysalan lupa- ja valvontavirasto">
            <a:extLst>
              <a:ext uri="{FF2B5EF4-FFF2-40B4-BE49-F238E27FC236}">
                <a16:creationId xmlns:a16="http://schemas.microsoft.com/office/drawing/2014/main" id="{B96F40D3-A074-455A-90AE-E7896AE99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8507" y="370332"/>
            <a:ext cx="2257561" cy="789432"/>
          </a:xfrm>
          <a:prstGeom prst="rect">
            <a:avLst/>
          </a:prstGeom>
        </p:spPr>
      </p:pic>
    </p:spTree>
    <p:extLst>
      <p:ext uri="{BB962C8B-B14F-4D97-AF65-F5344CB8AC3E}">
        <p14:creationId xmlns:p14="http://schemas.microsoft.com/office/powerpoint/2010/main" val="16222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A496673-74ED-4719-A46E-DB0947680E64}"/>
              </a:ext>
            </a:extLst>
          </p:cNvPr>
          <p:cNvSpPr>
            <a:spLocks noGrp="1"/>
          </p:cNvSpPr>
          <p:nvPr>
            <p:ph type="title"/>
          </p:nvPr>
        </p:nvSpPr>
        <p:spPr>
          <a:xfrm>
            <a:off x="941294" y="3342133"/>
            <a:ext cx="4097050" cy="2669868"/>
          </a:xfrm>
        </p:spPr>
        <p:txBody>
          <a:bodyPr anchor="t" anchorCtr="0"/>
          <a:lstStyle>
            <a:lvl1pPr algn="r">
              <a:defRPr/>
            </a:lvl1pPr>
          </a:lstStyle>
          <a:p>
            <a:r>
              <a:rPr lang="fi-FI"/>
              <a:t>Muokkaa ots. perustyyl. napsautt.</a:t>
            </a:r>
            <a:endParaRPr lang="fi-FI" dirty="0"/>
          </a:p>
        </p:txBody>
      </p:sp>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1"/>
            <a:ext cx="12192000" cy="2752344"/>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6098510" y="3364992"/>
            <a:ext cx="5154706" cy="264700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9CA56FF6-5A13-4DBE-A87F-AB8BA530C4A9}"/>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2" name="Päivämäärän paikkamerkki 1">
            <a:extLst>
              <a:ext uri="{FF2B5EF4-FFF2-40B4-BE49-F238E27FC236}">
                <a16:creationId xmlns:a16="http://schemas.microsoft.com/office/drawing/2014/main" id="{F9D10676-C436-4C6A-9F47-9F5D051ABC21}"/>
              </a:ext>
            </a:extLst>
          </p:cNvPr>
          <p:cNvSpPr>
            <a:spLocks noGrp="1"/>
          </p:cNvSpPr>
          <p:nvPr>
            <p:ph type="dt" sz="half" idx="14"/>
          </p:nvPr>
        </p:nvSpPr>
        <p:spPr/>
        <p:txBody>
          <a:bodyPr/>
          <a:lstStyle/>
          <a:p>
            <a:fld id="{0DC9D726-3BC6-46C1-9D6C-F4C939BC6812}" type="datetime1">
              <a:rPr lang="fi-FI" smtClean="0"/>
              <a:t>19.2.2025</a:t>
            </a:fld>
            <a:endParaRPr lang="fi-FI" dirty="0"/>
          </a:p>
        </p:txBody>
      </p:sp>
      <p:sp>
        <p:nvSpPr>
          <p:cNvPr id="5" name="Alatunnisteen paikkamerkki 4">
            <a:extLst>
              <a:ext uri="{FF2B5EF4-FFF2-40B4-BE49-F238E27FC236}">
                <a16:creationId xmlns:a16="http://schemas.microsoft.com/office/drawing/2014/main" id="{ACCEA065-0DC7-4089-AC66-E0E55BF89DE0}"/>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96386556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tekstillinen kuva 4">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8142732" cy="6011999"/>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7" name="Tekstin paikkamerkki 6">
            <a:extLst>
              <a:ext uri="{FF2B5EF4-FFF2-40B4-BE49-F238E27FC236}">
                <a16:creationId xmlns:a16="http://schemas.microsoft.com/office/drawing/2014/main" id="{A7BCEF69-D963-40B7-947F-41EA372A9EAF}"/>
              </a:ext>
            </a:extLst>
          </p:cNvPr>
          <p:cNvSpPr>
            <a:spLocks noGrp="1"/>
          </p:cNvSpPr>
          <p:nvPr>
            <p:ph type="body" sz="quarter" idx="14"/>
          </p:nvPr>
        </p:nvSpPr>
        <p:spPr>
          <a:xfrm>
            <a:off x="8701088" y="1707180"/>
            <a:ext cx="3049587" cy="4332432"/>
          </a:xfrm>
        </p:spPr>
        <p:txBody>
          <a:bodyPr anchor="b" anchorCtr="0"/>
          <a:lstStyle>
            <a:lvl1pPr marL="0">
              <a:buNone/>
              <a:defRPr sz="2100"/>
            </a:lvl1pPr>
            <a:lvl2pPr>
              <a:defRPr sz="2100"/>
            </a:lvl2pPr>
          </a:lstStyle>
          <a:p>
            <a:pPr lvl="0"/>
            <a:r>
              <a:rPr lang="fi-FI"/>
              <a:t>Muokkaa tekstin perustyylejä napsauttamalla</a:t>
            </a:r>
          </a:p>
          <a:p>
            <a:pPr lvl="1"/>
            <a:r>
              <a:rPr lang="fi-FI"/>
              <a:t>toinen taso</a:t>
            </a:r>
          </a:p>
        </p:txBody>
      </p:sp>
      <p:sp>
        <p:nvSpPr>
          <p:cNvPr id="4" name="Dian numeron paikkamerkki 3">
            <a:extLst>
              <a:ext uri="{FF2B5EF4-FFF2-40B4-BE49-F238E27FC236}">
                <a16:creationId xmlns:a16="http://schemas.microsoft.com/office/drawing/2014/main" id="{25BB74E8-6331-46D3-A72B-DE71879F198F}"/>
              </a:ext>
            </a:extLst>
          </p:cNvPr>
          <p:cNvSpPr>
            <a:spLocks noGrp="1"/>
          </p:cNvSpPr>
          <p:nvPr>
            <p:ph type="sldNum" sz="quarter" idx="17"/>
          </p:nvPr>
        </p:nvSpPr>
        <p:spPr/>
        <p:txBody>
          <a:bodyPr/>
          <a:lstStyle/>
          <a:p>
            <a:pPr algn="l"/>
            <a:fld id="{066C7BC8-A4A3-4653-AED5-D8A5565485F8}" type="slidenum">
              <a:rPr lang="fi-FI" smtClean="0"/>
              <a:pPr/>
              <a:t>‹#›</a:t>
            </a:fld>
            <a:endParaRPr lang="fi-FI" dirty="0"/>
          </a:p>
        </p:txBody>
      </p:sp>
      <p:sp>
        <p:nvSpPr>
          <p:cNvPr id="2" name="Päivämäärän paikkamerkki 1">
            <a:extLst>
              <a:ext uri="{FF2B5EF4-FFF2-40B4-BE49-F238E27FC236}">
                <a16:creationId xmlns:a16="http://schemas.microsoft.com/office/drawing/2014/main" id="{AB105BCD-B539-4837-BA85-362646D84AAC}"/>
              </a:ext>
            </a:extLst>
          </p:cNvPr>
          <p:cNvSpPr>
            <a:spLocks noGrp="1"/>
          </p:cNvSpPr>
          <p:nvPr>
            <p:ph type="dt" sz="half" idx="15"/>
          </p:nvPr>
        </p:nvSpPr>
        <p:spPr/>
        <p:txBody>
          <a:bodyPr/>
          <a:lstStyle/>
          <a:p>
            <a:fld id="{67719E83-7897-47FA-B89C-9656EF21C385}" type="datetime1">
              <a:rPr lang="fi-FI" smtClean="0"/>
              <a:t>19.2.2025</a:t>
            </a:fld>
            <a:endParaRPr lang="fi-FI" dirty="0"/>
          </a:p>
        </p:txBody>
      </p:sp>
      <p:sp>
        <p:nvSpPr>
          <p:cNvPr id="3" name="Alatunnisteen paikkamerkki 2">
            <a:extLst>
              <a:ext uri="{FF2B5EF4-FFF2-40B4-BE49-F238E27FC236}">
                <a16:creationId xmlns:a16="http://schemas.microsoft.com/office/drawing/2014/main" id="{9122BE5C-7BCC-49D4-ADA5-8741FF38D651}"/>
              </a:ext>
            </a:extLst>
          </p:cNvPr>
          <p:cNvSpPr>
            <a:spLocks noGrp="1"/>
          </p:cNvSpPr>
          <p:nvPr>
            <p:ph type="ftr" sz="quarter" idx="16"/>
          </p:nvPr>
        </p:nvSpPr>
        <p:spPr/>
        <p:txBody>
          <a:bodyPr/>
          <a:lstStyle/>
          <a:p>
            <a:r>
              <a:rPr lang="fi-FI"/>
              <a:t>Etunimi Sukunimi</a:t>
            </a:r>
            <a:endParaRPr lang="fi-FI" dirty="0"/>
          </a:p>
        </p:txBody>
      </p:sp>
    </p:spTree>
    <p:extLst>
      <p:ext uri="{BB962C8B-B14F-4D97-AF65-F5344CB8AC3E}">
        <p14:creationId xmlns:p14="http://schemas.microsoft.com/office/powerpoint/2010/main" val="36594850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mpyräteksti 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DF25CC0-2D18-4356-933A-A7F573F74A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8"/>
            <a:ext cx="12192000" cy="6855363"/>
          </a:xfrm>
          <a:prstGeom prst="rect">
            <a:avLst/>
          </a:prstGeom>
        </p:spPr>
      </p:pic>
      <p:sp>
        <p:nvSpPr>
          <p:cNvPr id="4" name="Otsikko 1">
            <a:extLst>
              <a:ext uri="{FF2B5EF4-FFF2-40B4-BE49-F238E27FC236}">
                <a16:creationId xmlns:a16="http://schemas.microsoft.com/office/drawing/2014/main" id="{48952ACB-DC84-45A6-9B4F-B7D93A6BBBDF}"/>
              </a:ext>
            </a:extLst>
          </p:cNvPr>
          <p:cNvSpPr>
            <a:spLocks noGrp="1"/>
          </p:cNvSpPr>
          <p:nvPr>
            <p:ph type="title"/>
          </p:nvPr>
        </p:nvSpPr>
        <p:spPr>
          <a:xfrm>
            <a:off x="63900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35175297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mpyräteksti">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12192000" cy="6857999"/>
          </a:xfrm>
          <a:solidFill>
            <a:schemeClr val="bg1">
              <a:lumMod val="95000"/>
            </a:schemeClr>
          </a:solidFill>
        </p:spPr>
        <p:txBody>
          <a:bodyPr anchor="ctr" anchorCtr="0"/>
          <a:lstStyle>
            <a:lvl1pPr marL="0" indent="0" algn="l">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1BF639D7-91BC-4DE8-8607-0E8D510A7EAA}"/>
              </a:ext>
            </a:extLst>
          </p:cNvPr>
          <p:cNvSpPr>
            <a:spLocks noGrp="1"/>
          </p:cNvSpPr>
          <p:nvPr>
            <p:ph type="title"/>
          </p:nvPr>
        </p:nvSpPr>
        <p:spPr>
          <a:xfrm>
            <a:off x="63900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338027345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mpyräteksti 2">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12192000" cy="6857999"/>
          </a:xfrm>
          <a:solidFill>
            <a:schemeClr val="bg1">
              <a:lumMod val="95000"/>
            </a:schemeClr>
          </a:solidFill>
        </p:spPr>
        <p:txBody>
          <a:bodyPr anchor="ctr" anchorCtr="0"/>
          <a:lstStyle>
            <a:lvl1pPr marL="0" indent="0" algn="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Otsikko 1">
            <a:extLst>
              <a:ext uri="{FF2B5EF4-FFF2-40B4-BE49-F238E27FC236}">
                <a16:creationId xmlns:a16="http://schemas.microsoft.com/office/drawing/2014/main" id="{F653A940-7EFD-44E3-8677-25591B2030B6}"/>
              </a:ext>
            </a:extLst>
          </p:cNvPr>
          <p:cNvSpPr>
            <a:spLocks noGrp="1"/>
          </p:cNvSpPr>
          <p:nvPr>
            <p:ph type="title"/>
          </p:nvPr>
        </p:nvSpPr>
        <p:spPr>
          <a:xfrm>
            <a:off x="4248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137927297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mpyrä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DE6002-A285-4901-AB33-AAB41E977573}"/>
              </a:ext>
            </a:extLst>
          </p:cNvPr>
          <p:cNvSpPr>
            <a:spLocks noGrp="1"/>
          </p:cNvSpPr>
          <p:nvPr>
            <p:ph type="title"/>
          </p:nvPr>
        </p:nvSpPr>
        <p:spPr>
          <a:xfrm>
            <a:off x="6096000" y="2587753"/>
            <a:ext cx="5015294" cy="1687068"/>
          </a:xfrm>
        </p:spPr>
        <p:txBody>
          <a:bodyPr anchor="ctr" anchorCtr="0"/>
          <a:lstStyle/>
          <a:p>
            <a:r>
              <a:rPr lang="fi-FI"/>
              <a:t>Muokkaa ots. perustyyl. napsautt.</a:t>
            </a:r>
            <a:endParaRPr lang="fi-FI" dirty="0"/>
          </a:p>
        </p:txBody>
      </p:sp>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356544" y="694944"/>
            <a:ext cx="5029200" cy="5029200"/>
          </a:xfrm>
          <a:prstGeom prst="ellipse">
            <a:avLst/>
          </a:prstGeo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Dian numeron paikkamerkki 7">
            <a:extLst>
              <a:ext uri="{FF2B5EF4-FFF2-40B4-BE49-F238E27FC236}">
                <a16:creationId xmlns:a16="http://schemas.microsoft.com/office/drawing/2014/main" id="{68E8CCE1-437E-4DE7-A640-D03CC88F0B24}"/>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07CCD292-A4C2-4D01-B15B-38D7CF9279D0}"/>
              </a:ext>
            </a:extLst>
          </p:cNvPr>
          <p:cNvSpPr>
            <a:spLocks noGrp="1"/>
          </p:cNvSpPr>
          <p:nvPr>
            <p:ph type="dt" sz="half" idx="14"/>
          </p:nvPr>
        </p:nvSpPr>
        <p:spPr/>
        <p:txBody>
          <a:bodyPr/>
          <a:lstStyle/>
          <a:p>
            <a:fld id="{B093A341-64F3-4C1A-8DCE-DB969281A0D2}" type="datetime1">
              <a:rPr lang="fi-FI" smtClean="0"/>
              <a:t>19.2.2025</a:t>
            </a:fld>
            <a:endParaRPr lang="fi-FI" dirty="0"/>
          </a:p>
        </p:txBody>
      </p:sp>
      <p:sp>
        <p:nvSpPr>
          <p:cNvPr id="4" name="Alatunnisteen paikkamerkki 3">
            <a:extLst>
              <a:ext uri="{FF2B5EF4-FFF2-40B4-BE49-F238E27FC236}">
                <a16:creationId xmlns:a16="http://schemas.microsoft.com/office/drawing/2014/main" id="{450C22C6-972C-461C-8527-13ACD9A01AF2}"/>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413691740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1987A0-7EB1-4213-B3CB-7D6037A7FD02}"/>
              </a:ext>
            </a:extLst>
          </p:cNvPr>
          <p:cNvSpPr>
            <a:spLocks noGrp="1"/>
          </p:cNvSpPr>
          <p:nvPr>
            <p:ph type="title"/>
          </p:nvPr>
        </p:nvSpPr>
        <p:spPr/>
        <p:txBody>
          <a:bodyPr/>
          <a:lstStyle/>
          <a:p>
            <a:r>
              <a:rPr lang="fi-FI"/>
              <a:t>Muokkaa ots. perustyyl. napsautt.</a:t>
            </a:r>
          </a:p>
        </p:txBody>
      </p:sp>
      <p:sp>
        <p:nvSpPr>
          <p:cNvPr id="5" name="Dian numeron paikkamerkki 4">
            <a:extLst>
              <a:ext uri="{FF2B5EF4-FFF2-40B4-BE49-F238E27FC236}">
                <a16:creationId xmlns:a16="http://schemas.microsoft.com/office/drawing/2014/main" id="{FADF27C2-DD5A-4C78-B04D-7B503C759706}"/>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0FAC5BCD-E9C1-439B-9E4B-256D57163D5D}"/>
              </a:ext>
            </a:extLst>
          </p:cNvPr>
          <p:cNvSpPr>
            <a:spLocks noGrp="1"/>
          </p:cNvSpPr>
          <p:nvPr>
            <p:ph type="dt" sz="half" idx="10"/>
          </p:nvPr>
        </p:nvSpPr>
        <p:spPr/>
        <p:txBody>
          <a:bodyPr/>
          <a:lstStyle/>
          <a:p>
            <a:fld id="{E14A8300-D527-4198-92F0-DFF3268653F5}" type="datetime1">
              <a:rPr lang="fi-FI" smtClean="0"/>
              <a:t>19.2.2025</a:t>
            </a:fld>
            <a:endParaRPr lang="fi-FI" dirty="0"/>
          </a:p>
        </p:txBody>
      </p:sp>
      <p:sp>
        <p:nvSpPr>
          <p:cNvPr id="4" name="Alatunnisteen paikkamerkki 3">
            <a:extLst>
              <a:ext uri="{FF2B5EF4-FFF2-40B4-BE49-F238E27FC236}">
                <a16:creationId xmlns:a16="http://schemas.microsoft.com/office/drawing/2014/main" id="{F3553339-A927-414E-A307-D7FFAA5174B2}"/>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173645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5894650-8758-495C-B54B-06E9F32BF13E}"/>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2" name="Päivämäärän paikkamerkki 1">
            <a:extLst>
              <a:ext uri="{FF2B5EF4-FFF2-40B4-BE49-F238E27FC236}">
                <a16:creationId xmlns:a16="http://schemas.microsoft.com/office/drawing/2014/main" id="{15EDE00A-37C9-4B9E-9C97-78E81E4E0EC8}"/>
              </a:ext>
            </a:extLst>
          </p:cNvPr>
          <p:cNvSpPr>
            <a:spLocks noGrp="1"/>
          </p:cNvSpPr>
          <p:nvPr>
            <p:ph type="dt" sz="half" idx="10"/>
          </p:nvPr>
        </p:nvSpPr>
        <p:spPr/>
        <p:txBody>
          <a:bodyPr/>
          <a:lstStyle/>
          <a:p>
            <a:fld id="{AFF87FB0-C778-4983-9E23-D2576D17FD18}" type="datetime1">
              <a:rPr lang="fi-FI" smtClean="0"/>
              <a:t>19.2.2025</a:t>
            </a:fld>
            <a:endParaRPr lang="fi-FI" dirty="0"/>
          </a:p>
        </p:txBody>
      </p:sp>
      <p:sp>
        <p:nvSpPr>
          <p:cNvPr id="3" name="Alatunnisteen paikkamerkki 2">
            <a:extLst>
              <a:ext uri="{FF2B5EF4-FFF2-40B4-BE49-F238E27FC236}">
                <a16:creationId xmlns:a16="http://schemas.microsoft.com/office/drawing/2014/main" id="{AB78BB02-3ECE-4E3D-8688-E96FFF678464}"/>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3554836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Lopetus">
    <p:bg>
      <p:bgPr>
        <a:solidFill>
          <a:srgbClr val="007CB0"/>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3C143A7-5503-44B4-8951-01E1FDA4A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1CE1DC2-B43B-4145-B851-A8AF05FE37C4}"/>
              </a:ext>
            </a:extLst>
          </p:cNvPr>
          <p:cNvSpPr>
            <a:spLocks noGrp="1"/>
          </p:cNvSpPr>
          <p:nvPr>
            <p:ph type="ctrTitle"/>
          </p:nvPr>
        </p:nvSpPr>
        <p:spPr>
          <a:xfrm>
            <a:off x="6315216" y="2505456"/>
            <a:ext cx="5328000" cy="1249008"/>
          </a:xfrm>
        </p:spPr>
        <p:txBody>
          <a:bodyPr anchor="b"/>
          <a:lstStyle>
            <a:lvl1pPr algn="l">
              <a:defRPr sz="3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13A0D186-A9CC-4A8A-A80D-B5649477949F}"/>
              </a:ext>
            </a:extLst>
          </p:cNvPr>
          <p:cNvSpPr>
            <a:spLocks noGrp="1"/>
          </p:cNvSpPr>
          <p:nvPr>
            <p:ph type="subTitle" idx="1"/>
          </p:nvPr>
        </p:nvSpPr>
        <p:spPr>
          <a:xfrm>
            <a:off x="6315216" y="4438148"/>
            <a:ext cx="5328000" cy="1029963"/>
          </a:xfrm>
        </p:spPr>
        <p:txBody>
          <a:bodyPr/>
          <a:lstStyle>
            <a:lvl1pPr marL="0" indent="0" algn="l">
              <a:spcBef>
                <a:spcPts val="50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8" name="Kuva 17" descr="Sosiaali- ja terveysalan lupa- ja valvontavirasto">
            <a:extLst>
              <a:ext uri="{FF2B5EF4-FFF2-40B4-BE49-F238E27FC236}">
                <a16:creationId xmlns:a16="http://schemas.microsoft.com/office/drawing/2014/main" id="{B96F40D3-A074-455A-90AE-E7896AE99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600" y="370800"/>
            <a:ext cx="2257561" cy="789432"/>
          </a:xfrm>
          <a:prstGeom prst="rect">
            <a:avLst/>
          </a:prstGeom>
        </p:spPr>
      </p:pic>
      <p:sp>
        <p:nvSpPr>
          <p:cNvPr id="6" name="TextBox 9" descr="Vaikuttava valvonta – vastuulliset toimijat">
            <a:extLst>
              <a:ext uri="{FF2B5EF4-FFF2-40B4-BE49-F238E27FC236}">
                <a16:creationId xmlns:a16="http://schemas.microsoft.com/office/drawing/2014/main" id="{AB6480BD-DBE1-104D-89F0-05842ACA3EAB}"/>
              </a:ext>
            </a:extLst>
          </p:cNvPr>
          <p:cNvSpPr txBox="1"/>
          <p:nvPr userDrawn="1"/>
        </p:nvSpPr>
        <p:spPr>
          <a:xfrm>
            <a:off x="6315216" y="6096146"/>
            <a:ext cx="5243573" cy="300082"/>
          </a:xfrm>
          <a:prstGeom prst="rect">
            <a:avLst/>
          </a:prstGeom>
          <a:noFill/>
        </p:spPr>
        <p:txBody>
          <a:bodyPr wrap="squar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FI" sz="1950" b="1" spc="20" dirty="0">
                <a:solidFill>
                  <a:schemeClr val="accent2">
                    <a:lumMod val="40000"/>
                    <a:lumOff val="60000"/>
                  </a:schemeClr>
                </a:solidFill>
              </a:rPr>
              <a:t>Vaikuttava valvonta – vastuulliset toimijat</a:t>
            </a:r>
          </a:p>
        </p:txBody>
      </p:sp>
    </p:spTree>
    <p:extLst>
      <p:ext uri="{BB962C8B-B14F-4D97-AF65-F5344CB8AC3E}">
        <p14:creationId xmlns:p14="http://schemas.microsoft.com/office/powerpoint/2010/main" val="3817797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sininen">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CF43ED3-1F8D-44F4-89C6-DB2A9166AC27}"/>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007CB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18E13A3E-A4C9-4ABC-A4D1-DF9900971776}"/>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D70B0762-CB9A-401E-A618-08A4CFC46EC5}"/>
              </a:ext>
            </a:extLst>
          </p:cNvPr>
          <p:cNvSpPr>
            <a:spLocks noGrp="1"/>
          </p:cNvSpPr>
          <p:nvPr>
            <p:ph type="dt" sz="half" idx="10"/>
          </p:nvPr>
        </p:nvSpPr>
        <p:spPr/>
        <p:txBody>
          <a:bodyPr/>
          <a:lstStyle/>
          <a:p>
            <a:fld id="{C76C57A5-4050-4E12-B245-15BBB18A86C7}" type="datetime1">
              <a:rPr lang="fi-FI" smtClean="0"/>
              <a:t>19.2.2025</a:t>
            </a:fld>
            <a:endParaRPr lang="fi-FI" dirty="0"/>
          </a:p>
        </p:txBody>
      </p:sp>
      <p:sp>
        <p:nvSpPr>
          <p:cNvPr id="5" name="Alatunnisteen paikkamerkki 4">
            <a:extLst>
              <a:ext uri="{FF2B5EF4-FFF2-40B4-BE49-F238E27FC236}">
                <a16:creationId xmlns:a16="http://schemas.microsoft.com/office/drawing/2014/main" id="{E7606312-D6E2-4775-8861-4C6096E7A3C4}"/>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337709461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2B97B2F9-EC68-4BC7-A7F1-578CD8EE65B7}"/>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E6D4D271-F630-4534-85B6-980C7110FF5C}"/>
              </a:ext>
            </a:extLst>
          </p:cNvPr>
          <p:cNvSpPr>
            <a:spLocks noGrp="1"/>
          </p:cNvSpPr>
          <p:nvPr>
            <p:ph type="dt" sz="half" idx="10"/>
          </p:nvPr>
        </p:nvSpPr>
        <p:spPr/>
        <p:txBody>
          <a:bodyPr/>
          <a:lstStyle/>
          <a:p>
            <a:fld id="{D69BCC3C-CCCC-420F-AA60-1C1920753363}" type="datetime1">
              <a:rPr lang="fi-FI" smtClean="0"/>
              <a:t>19.2.2025</a:t>
            </a:fld>
            <a:endParaRPr lang="fi-FI" dirty="0"/>
          </a:p>
        </p:txBody>
      </p:sp>
      <p:sp>
        <p:nvSpPr>
          <p:cNvPr id="5" name="Alatunnisteen paikkamerkki 4">
            <a:extLst>
              <a:ext uri="{FF2B5EF4-FFF2-40B4-BE49-F238E27FC236}">
                <a16:creationId xmlns:a16="http://schemas.microsoft.com/office/drawing/2014/main" id="{2BA40778-08CB-4BB1-8FAD-16A9539CE6A8}"/>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365286124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ot ja sisältö sinine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731AAD-2FC1-4E68-B234-D594D19AC178}"/>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007CB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dirty="0"/>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F796B8A2-8B2C-4A11-87A2-A58D0C4EFB0B}"/>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EEE78270-EE78-4A16-9A60-171FF63B82DD}"/>
              </a:ext>
            </a:extLst>
          </p:cNvPr>
          <p:cNvSpPr>
            <a:spLocks noGrp="1"/>
          </p:cNvSpPr>
          <p:nvPr>
            <p:ph type="dt" sz="half" idx="14"/>
          </p:nvPr>
        </p:nvSpPr>
        <p:spPr/>
        <p:txBody>
          <a:bodyPr/>
          <a:lstStyle/>
          <a:p>
            <a:fld id="{BFD1C593-4892-461B-9985-743C58A68AC4}" type="datetime1">
              <a:rPr lang="fi-FI" smtClean="0"/>
              <a:t>19.2.2025</a:t>
            </a:fld>
            <a:endParaRPr lang="fi-FI" dirty="0"/>
          </a:p>
        </p:txBody>
      </p:sp>
      <p:sp>
        <p:nvSpPr>
          <p:cNvPr id="8" name="Alatunnisteen paikkamerkki 7">
            <a:extLst>
              <a:ext uri="{FF2B5EF4-FFF2-40B4-BE49-F238E27FC236}">
                <a16:creationId xmlns:a16="http://schemas.microsoft.com/office/drawing/2014/main" id="{E68BD21A-42D5-4DFE-B5B4-3B2140C48D93}"/>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7468915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Kaksi sisältökohdetta sininen">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329B840-D97E-4D9B-B153-394AE415B9EF}"/>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007CB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10">
            <a:extLst>
              <a:ext uri="{FF2B5EF4-FFF2-40B4-BE49-F238E27FC236}">
                <a16:creationId xmlns:a16="http://schemas.microsoft.com/office/drawing/2014/main" id="{25241427-7501-4825-9227-C49B42F17A0B}"/>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8" name="Päivämäärän paikkamerkki 7">
            <a:extLst>
              <a:ext uri="{FF2B5EF4-FFF2-40B4-BE49-F238E27FC236}">
                <a16:creationId xmlns:a16="http://schemas.microsoft.com/office/drawing/2014/main" id="{EB12EF91-15E5-4E53-B117-E8DE40CB64A0}"/>
              </a:ext>
            </a:extLst>
          </p:cNvPr>
          <p:cNvSpPr>
            <a:spLocks noGrp="1"/>
          </p:cNvSpPr>
          <p:nvPr>
            <p:ph type="dt" sz="half" idx="14"/>
          </p:nvPr>
        </p:nvSpPr>
        <p:spPr/>
        <p:txBody>
          <a:bodyPr/>
          <a:lstStyle/>
          <a:p>
            <a:fld id="{6DEDA44C-C170-4EE2-B664-A1EBE37270E8}" type="datetime1">
              <a:rPr lang="fi-FI" smtClean="0"/>
              <a:t>19.2.2025</a:t>
            </a:fld>
            <a:endParaRPr lang="fi-FI" dirty="0"/>
          </a:p>
        </p:txBody>
      </p:sp>
      <p:sp>
        <p:nvSpPr>
          <p:cNvPr id="9" name="Alatunnisteen paikkamerkki 8">
            <a:extLst>
              <a:ext uri="{FF2B5EF4-FFF2-40B4-BE49-F238E27FC236}">
                <a16:creationId xmlns:a16="http://schemas.microsoft.com/office/drawing/2014/main" id="{2CA856E4-7FD6-4B99-8093-615ED140643B}"/>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5981727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oranssi">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CF43ED3-1F8D-44F4-89C6-DB2A9166AC27}"/>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FF5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257B5123-DFB0-4055-BC55-ADED48C88EC7}"/>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C2E5EE1C-C4EB-4B65-98F5-60FFF99F4FAE}"/>
              </a:ext>
            </a:extLst>
          </p:cNvPr>
          <p:cNvSpPr>
            <a:spLocks noGrp="1"/>
          </p:cNvSpPr>
          <p:nvPr>
            <p:ph type="dt" sz="half" idx="10"/>
          </p:nvPr>
        </p:nvSpPr>
        <p:spPr/>
        <p:txBody>
          <a:bodyPr/>
          <a:lstStyle/>
          <a:p>
            <a:fld id="{4CE93E05-061E-4446-9B51-E6A085E48A15}" type="datetime1">
              <a:rPr lang="fi-FI" smtClean="0"/>
              <a:t>19.2.2025</a:t>
            </a:fld>
            <a:endParaRPr lang="fi-FI" dirty="0"/>
          </a:p>
        </p:txBody>
      </p:sp>
      <p:sp>
        <p:nvSpPr>
          <p:cNvPr id="5" name="Alatunnisteen paikkamerkki 4">
            <a:extLst>
              <a:ext uri="{FF2B5EF4-FFF2-40B4-BE49-F238E27FC236}">
                <a16:creationId xmlns:a16="http://schemas.microsoft.com/office/drawing/2014/main" id="{B74788AD-ADE6-4B93-9DD1-586D3EFEC095}"/>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816673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ot ja sisältö oranssi">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731AAD-2FC1-4E68-B234-D594D19AC178}"/>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FF5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dirty="0"/>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BD84C826-4ED2-463B-828C-20E834343D67}"/>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9AF6C737-FC05-4D05-8D45-1D4925E1AB1C}"/>
              </a:ext>
            </a:extLst>
          </p:cNvPr>
          <p:cNvSpPr>
            <a:spLocks noGrp="1"/>
          </p:cNvSpPr>
          <p:nvPr>
            <p:ph type="dt" sz="half" idx="14"/>
          </p:nvPr>
        </p:nvSpPr>
        <p:spPr/>
        <p:txBody>
          <a:bodyPr/>
          <a:lstStyle/>
          <a:p>
            <a:fld id="{5128971F-CDF3-4E6F-8533-A29C3204DE13}" type="datetime1">
              <a:rPr lang="fi-FI" smtClean="0"/>
              <a:t>19.2.2025</a:t>
            </a:fld>
            <a:endParaRPr lang="fi-FI" dirty="0"/>
          </a:p>
        </p:txBody>
      </p:sp>
      <p:sp>
        <p:nvSpPr>
          <p:cNvPr id="8" name="Alatunnisteen paikkamerkki 7">
            <a:extLst>
              <a:ext uri="{FF2B5EF4-FFF2-40B4-BE49-F238E27FC236}">
                <a16:creationId xmlns:a16="http://schemas.microsoft.com/office/drawing/2014/main" id="{4818E9DB-457D-42E2-9339-7B3C4A1A1979}"/>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20135892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aksi sisältökohdetta oranssi">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329B840-D97E-4D9B-B153-394AE415B9EF}"/>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FF5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10">
            <a:extLst>
              <a:ext uri="{FF2B5EF4-FFF2-40B4-BE49-F238E27FC236}">
                <a16:creationId xmlns:a16="http://schemas.microsoft.com/office/drawing/2014/main" id="{5B433BE2-764B-420A-89CB-80F94C1C8433}"/>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8" name="Päivämäärän paikkamerkki 7">
            <a:extLst>
              <a:ext uri="{FF2B5EF4-FFF2-40B4-BE49-F238E27FC236}">
                <a16:creationId xmlns:a16="http://schemas.microsoft.com/office/drawing/2014/main" id="{DFB386A7-A503-4DCA-B5CF-00E09C3250D8}"/>
              </a:ext>
            </a:extLst>
          </p:cNvPr>
          <p:cNvSpPr>
            <a:spLocks noGrp="1"/>
          </p:cNvSpPr>
          <p:nvPr>
            <p:ph type="dt" sz="half" idx="14"/>
          </p:nvPr>
        </p:nvSpPr>
        <p:spPr/>
        <p:txBody>
          <a:bodyPr/>
          <a:lstStyle/>
          <a:p>
            <a:fld id="{F755664C-216A-4728-BE6C-AE8786171E91}" type="datetime1">
              <a:rPr lang="fi-FI" smtClean="0"/>
              <a:t>19.2.2025</a:t>
            </a:fld>
            <a:endParaRPr lang="fi-FI" dirty="0"/>
          </a:p>
        </p:txBody>
      </p:sp>
      <p:sp>
        <p:nvSpPr>
          <p:cNvPr id="9" name="Alatunnisteen paikkamerkki 8">
            <a:extLst>
              <a:ext uri="{FF2B5EF4-FFF2-40B4-BE49-F238E27FC236}">
                <a16:creationId xmlns:a16="http://schemas.microsoft.com/office/drawing/2014/main" id="{99F53C79-4307-4A56-AE52-9D7F01A8647B}"/>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9018557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unainen">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CF43ED3-1F8D-44F4-89C6-DB2A9166AC27}"/>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CE1D7A"/>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0A7A22EC-DBC0-4C31-B8A2-78D4F52FFC74}"/>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9366EBAB-6011-48FE-B522-FEFE288425BC}"/>
              </a:ext>
            </a:extLst>
          </p:cNvPr>
          <p:cNvSpPr>
            <a:spLocks noGrp="1"/>
          </p:cNvSpPr>
          <p:nvPr>
            <p:ph type="dt" sz="half" idx="10"/>
          </p:nvPr>
        </p:nvSpPr>
        <p:spPr/>
        <p:txBody>
          <a:bodyPr/>
          <a:lstStyle/>
          <a:p>
            <a:fld id="{ABC5CA0B-F0F0-45EA-A55A-6ABE3C5B6B82}" type="datetime1">
              <a:rPr lang="fi-FI" smtClean="0"/>
              <a:t>19.2.2025</a:t>
            </a:fld>
            <a:endParaRPr lang="fi-FI" dirty="0"/>
          </a:p>
        </p:txBody>
      </p:sp>
      <p:sp>
        <p:nvSpPr>
          <p:cNvPr id="5" name="Alatunnisteen paikkamerkki 4">
            <a:extLst>
              <a:ext uri="{FF2B5EF4-FFF2-40B4-BE49-F238E27FC236}">
                <a16:creationId xmlns:a16="http://schemas.microsoft.com/office/drawing/2014/main" id="{16064A5F-6340-400F-B814-5E714B988E16}"/>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7949768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ot ja sisältö punaine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731AAD-2FC1-4E68-B234-D594D19AC178}"/>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CE1D7A"/>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dirty="0"/>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A9BD9846-3B81-4AA7-A132-92B87DA11E81}"/>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1846698D-C6C8-411E-BE35-1B6D7C0F4F3D}"/>
              </a:ext>
            </a:extLst>
          </p:cNvPr>
          <p:cNvSpPr>
            <a:spLocks noGrp="1"/>
          </p:cNvSpPr>
          <p:nvPr>
            <p:ph type="dt" sz="half" idx="14"/>
          </p:nvPr>
        </p:nvSpPr>
        <p:spPr/>
        <p:txBody>
          <a:bodyPr/>
          <a:lstStyle/>
          <a:p>
            <a:fld id="{6E78605B-26C1-439C-8566-D147140C7F6D}" type="datetime1">
              <a:rPr lang="fi-FI" smtClean="0"/>
              <a:t>19.2.2025</a:t>
            </a:fld>
            <a:endParaRPr lang="fi-FI" dirty="0"/>
          </a:p>
        </p:txBody>
      </p:sp>
      <p:sp>
        <p:nvSpPr>
          <p:cNvPr id="8" name="Alatunnisteen paikkamerkki 7">
            <a:extLst>
              <a:ext uri="{FF2B5EF4-FFF2-40B4-BE49-F238E27FC236}">
                <a16:creationId xmlns:a16="http://schemas.microsoft.com/office/drawing/2014/main" id="{E983A6F5-9923-4037-8358-BB3771EC4A87}"/>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11386339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Kaksi sisältökohdetta punainen">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329B840-D97E-4D9B-B153-394AE415B9EF}"/>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CE1D7A"/>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10">
            <a:extLst>
              <a:ext uri="{FF2B5EF4-FFF2-40B4-BE49-F238E27FC236}">
                <a16:creationId xmlns:a16="http://schemas.microsoft.com/office/drawing/2014/main" id="{B231311B-6657-4F88-8FAB-FCFB88A430B9}"/>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8" name="Päivämäärän paikkamerkki 7">
            <a:extLst>
              <a:ext uri="{FF2B5EF4-FFF2-40B4-BE49-F238E27FC236}">
                <a16:creationId xmlns:a16="http://schemas.microsoft.com/office/drawing/2014/main" id="{4374F430-B949-4D21-A080-24E8454AB0B1}"/>
              </a:ext>
            </a:extLst>
          </p:cNvPr>
          <p:cNvSpPr>
            <a:spLocks noGrp="1"/>
          </p:cNvSpPr>
          <p:nvPr>
            <p:ph type="dt" sz="half" idx="14"/>
          </p:nvPr>
        </p:nvSpPr>
        <p:spPr/>
        <p:txBody>
          <a:bodyPr/>
          <a:lstStyle/>
          <a:p>
            <a:fld id="{D0A597ED-4111-4288-80C7-1D87B88177EB}" type="datetime1">
              <a:rPr lang="fi-FI" smtClean="0"/>
              <a:t>19.2.2025</a:t>
            </a:fld>
            <a:endParaRPr lang="fi-FI" dirty="0"/>
          </a:p>
        </p:txBody>
      </p:sp>
      <p:sp>
        <p:nvSpPr>
          <p:cNvPr id="9" name="Alatunnisteen paikkamerkki 8">
            <a:extLst>
              <a:ext uri="{FF2B5EF4-FFF2-40B4-BE49-F238E27FC236}">
                <a16:creationId xmlns:a16="http://schemas.microsoft.com/office/drawing/2014/main" id="{FD328BF8-22EF-4A69-86BD-3E6C3A756116}"/>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92595088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Ympyräteksti 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DF25CC0-2D18-4356-933A-A7F573F74A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8"/>
            <a:ext cx="12192000" cy="6855363"/>
          </a:xfrm>
          <a:prstGeom prst="rect">
            <a:avLst/>
          </a:prstGeom>
        </p:spPr>
      </p:pic>
      <p:sp>
        <p:nvSpPr>
          <p:cNvPr id="4" name="Otsikko 1">
            <a:extLst>
              <a:ext uri="{FF2B5EF4-FFF2-40B4-BE49-F238E27FC236}">
                <a16:creationId xmlns:a16="http://schemas.microsoft.com/office/drawing/2014/main" id="{48952ACB-DC84-45A6-9B4F-B7D93A6BBBDF}"/>
              </a:ext>
            </a:extLst>
          </p:cNvPr>
          <p:cNvSpPr>
            <a:spLocks noGrp="1"/>
          </p:cNvSpPr>
          <p:nvPr>
            <p:ph type="title"/>
          </p:nvPr>
        </p:nvSpPr>
        <p:spPr>
          <a:xfrm>
            <a:off x="63900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249916359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Lopetus">
    <p:bg>
      <p:bgPr>
        <a:solidFill>
          <a:srgbClr val="007CB0"/>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3C143A7-5503-44B4-8951-01E1FDA4A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1CE1DC2-B43B-4145-B851-A8AF05FE37C4}"/>
              </a:ext>
            </a:extLst>
          </p:cNvPr>
          <p:cNvSpPr>
            <a:spLocks noGrp="1"/>
          </p:cNvSpPr>
          <p:nvPr>
            <p:ph type="ctrTitle"/>
          </p:nvPr>
        </p:nvSpPr>
        <p:spPr>
          <a:xfrm>
            <a:off x="6315216" y="2505456"/>
            <a:ext cx="5328000" cy="1249008"/>
          </a:xfrm>
        </p:spPr>
        <p:txBody>
          <a:bodyPr anchor="b"/>
          <a:lstStyle>
            <a:lvl1pPr algn="l">
              <a:defRPr sz="38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13A0D186-A9CC-4A8A-A80D-B5649477949F}"/>
              </a:ext>
            </a:extLst>
          </p:cNvPr>
          <p:cNvSpPr>
            <a:spLocks noGrp="1"/>
          </p:cNvSpPr>
          <p:nvPr>
            <p:ph type="subTitle" idx="1"/>
          </p:nvPr>
        </p:nvSpPr>
        <p:spPr>
          <a:xfrm>
            <a:off x="6315216" y="4438148"/>
            <a:ext cx="5328000" cy="1029963"/>
          </a:xfrm>
        </p:spPr>
        <p:txBody>
          <a:bodyPr/>
          <a:lstStyle>
            <a:lvl1pPr marL="0" indent="0" algn="l">
              <a:spcBef>
                <a:spcPts val="50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18" name="Kuva 17" descr="Sosiaali- ja terveysalan lupa- ja valvontavirasto">
            <a:extLst>
              <a:ext uri="{FF2B5EF4-FFF2-40B4-BE49-F238E27FC236}">
                <a16:creationId xmlns:a16="http://schemas.microsoft.com/office/drawing/2014/main" id="{B96F40D3-A074-455A-90AE-E7896AE99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600" y="370800"/>
            <a:ext cx="2257561" cy="789432"/>
          </a:xfrm>
          <a:prstGeom prst="rect">
            <a:avLst/>
          </a:prstGeom>
        </p:spPr>
      </p:pic>
      <p:sp>
        <p:nvSpPr>
          <p:cNvPr id="6" name="TextBox 9" descr="Vaikuttava valvonta – vastuulliset toimijat">
            <a:extLst>
              <a:ext uri="{FF2B5EF4-FFF2-40B4-BE49-F238E27FC236}">
                <a16:creationId xmlns:a16="http://schemas.microsoft.com/office/drawing/2014/main" id="{AB6480BD-DBE1-104D-89F0-05842ACA3EAB}"/>
              </a:ext>
            </a:extLst>
          </p:cNvPr>
          <p:cNvSpPr txBox="1"/>
          <p:nvPr userDrawn="1"/>
        </p:nvSpPr>
        <p:spPr>
          <a:xfrm>
            <a:off x="6315216" y="6096146"/>
            <a:ext cx="5243573" cy="300082"/>
          </a:xfrm>
          <a:prstGeom prst="rect">
            <a:avLst/>
          </a:prstGeom>
          <a:noFill/>
        </p:spPr>
        <p:txBody>
          <a:bodyPr wrap="squar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FI" sz="1950" b="1" spc="20" dirty="0">
                <a:solidFill>
                  <a:schemeClr val="accent2">
                    <a:lumMod val="40000"/>
                    <a:lumOff val="60000"/>
                  </a:schemeClr>
                </a:solidFill>
              </a:rPr>
              <a:t>Vaikuttava valvonta – vastuulliset toimijat</a:t>
            </a:r>
          </a:p>
        </p:txBody>
      </p:sp>
    </p:spTree>
    <p:extLst>
      <p:ext uri="{BB962C8B-B14F-4D97-AF65-F5344CB8AC3E}">
        <p14:creationId xmlns:p14="http://schemas.microsoft.com/office/powerpoint/2010/main" val="24978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a:extLst>
              <a:ext uri="{FF2B5EF4-FFF2-40B4-BE49-F238E27FC236}">
                <a16:creationId xmlns:a16="http://schemas.microsoft.com/office/drawing/2014/main" id="{75289625-43ED-435A-AEA0-BB699A6C54D1}"/>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C2D3C47D-CA56-417D-820C-1F5999B0ACED}"/>
              </a:ext>
            </a:extLst>
          </p:cNvPr>
          <p:cNvSpPr>
            <a:spLocks noGrp="1"/>
          </p:cNvSpPr>
          <p:nvPr>
            <p:ph type="dt" sz="half" idx="14"/>
          </p:nvPr>
        </p:nvSpPr>
        <p:spPr/>
        <p:txBody>
          <a:bodyPr/>
          <a:lstStyle/>
          <a:p>
            <a:fld id="{D216B58C-E582-4426-8629-593676DF5232}" type="datetime1">
              <a:rPr lang="fi-FI" smtClean="0"/>
              <a:t>19.2.2025</a:t>
            </a:fld>
            <a:endParaRPr lang="fi-FI" dirty="0"/>
          </a:p>
        </p:txBody>
      </p:sp>
      <p:sp>
        <p:nvSpPr>
          <p:cNvPr id="7" name="Alatunnisteen paikkamerkki 6">
            <a:extLst>
              <a:ext uri="{FF2B5EF4-FFF2-40B4-BE49-F238E27FC236}">
                <a16:creationId xmlns:a16="http://schemas.microsoft.com/office/drawing/2014/main" id="{6173F4F9-CC23-4E36-A967-B6A7233A38C3}"/>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152860356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Kansidia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Otsikko 1">
            <a:extLst>
              <a:ext uri="{FF2B5EF4-FFF2-40B4-BE49-F238E27FC236}">
                <a16:creationId xmlns:a16="http://schemas.microsoft.com/office/drawing/2014/main" id="{27FBF0D9-3C18-4F49-AE80-ECD3F724415E}"/>
              </a:ext>
            </a:extLst>
          </p:cNvPr>
          <p:cNvSpPr>
            <a:spLocks noGrp="1"/>
          </p:cNvSpPr>
          <p:nvPr>
            <p:ph type="ctrTitle" hasCustomPrompt="1"/>
          </p:nvPr>
        </p:nvSpPr>
        <p:spPr>
          <a:xfrm>
            <a:off x="6096001" y="701270"/>
            <a:ext cx="5257798"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096001" y="4415481"/>
            <a:ext cx="5257797"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Tree>
    <p:extLst>
      <p:ext uri="{BB962C8B-B14F-4D97-AF65-F5344CB8AC3E}">
        <p14:creationId xmlns:p14="http://schemas.microsoft.com/office/powerpoint/2010/main" val="2724360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1823" cy="1445241"/>
          </a:xfrm>
          <a:prstGeom prst="rect">
            <a:avLst/>
          </a:prstGeom>
        </p:spPr>
        <p:txBody>
          <a:bodyPr anchor="b">
            <a:normAutofit/>
          </a:bodyPr>
          <a:lstStyle>
            <a:lvl1pPr>
              <a:defRPr sz="3600"/>
            </a:lvl1pPr>
          </a:lstStyle>
          <a:p>
            <a:r>
              <a:rPr lang="fi-FI" noProof="0" dirty="0"/>
              <a:t>Lisää otsikko napsauttamalla</a:t>
            </a:r>
          </a:p>
        </p:txBody>
      </p:sp>
      <p:cxnSp>
        <p:nvCxnSpPr>
          <p:cNvPr id="8" name="Suora yhdysviiva 7">
            <a:extLst>
              <a:ext uri="{FF2B5EF4-FFF2-40B4-BE49-F238E27FC236}">
                <a16:creationId xmlns:a16="http://schemas.microsoft.com/office/drawing/2014/main" id="{2FBA1795-2D78-6243-B83D-5CD869E2D4D6}"/>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10515600" cy="3718891"/>
          </a:xfrm>
          <a:prstGeom prst="rect">
            <a:avLst/>
          </a:prstGeom>
        </p:spPr>
        <p:txBody>
          <a:bodyPr/>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Tree>
    <p:extLst>
      <p:ext uri="{BB962C8B-B14F-4D97-AF65-F5344CB8AC3E}">
        <p14:creationId xmlns:p14="http://schemas.microsoft.com/office/powerpoint/2010/main" val="2797592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uvadia 14 keski-ikäinen mies">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eski-ikäinen mies istuu ulkona urheilukentän katsomossa. Miehen takana istuu kaksi naista.">
            <a:extLst>
              <a:ext uri="{FF2B5EF4-FFF2-40B4-BE49-F238E27FC236}">
                <a16:creationId xmlns:a16="http://schemas.microsoft.com/office/drawing/2014/main" id="{EAB76F2E-0EE5-D096-4611-C393B64A8DD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endParaRPr lang="fi-FI" dirty="0"/>
          </a:p>
        </p:txBody>
      </p:sp>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97BB33EE-4804-D045-6760-377384DED330}"/>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1512275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uvadia 05 etäyhteys">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BC3C1208-3503-7048-A353-2518FBD6D7D4}"/>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B524F016-63E5-334E-920B-5D3DB7F4AB0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Mies istuu kuulokemikrofoni päässään työpisteensä ääressä. Miehen katse on tietokoneen ruudulle päin.">
            <a:extLst>
              <a:ext uri="{FF2B5EF4-FFF2-40B4-BE49-F238E27FC236}">
                <a16:creationId xmlns:a16="http://schemas.microsoft.com/office/drawing/2014/main" id="{93A3ACE5-5906-61AC-4A3E-EBEF9390A8F7}"/>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endParaRPr lang="fi-FI" dirty="0"/>
          </a:p>
        </p:txBody>
      </p:sp>
      <p:pic>
        <p:nvPicPr>
          <p:cNvPr id="13" name="Kuva 1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31A9E7E8-C211-584F-BD5E-6E0E2FFA5190}"/>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3139484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sältödia, kaksi sisältökohdetta">
    <p:spTree>
      <p:nvGrpSpPr>
        <p:cNvPr id="1" name=""/>
        <p:cNvGrpSpPr/>
        <p:nvPr/>
      </p:nvGrpSpPr>
      <p:grpSpPr>
        <a:xfrm>
          <a:off x="0" y="0"/>
          <a:ext cx="0" cy="0"/>
          <a:chOff x="0" y="0"/>
          <a:chExt cx="0" cy="0"/>
        </a:xfrm>
      </p:grpSpPr>
      <p:sp>
        <p:nvSpPr>
          <p:cNvPr id="9" name="Otsikon paikkamerkki 1">
            <a:extLst>
              <a:ext uri="{FF2B5EF4-FFF2-40B4-BE49-F238E27FC236}">
                <a16:creationId xmlns:a16="http://schemas.microsoft.com/office/drawing/2014/main" id="{38650429-6599-9849-B8B7-AF89295AFA12}"/>
              </a:ext>
            </a:extLst>
          </p:cNvPr>
          <p:cNvSpPr>
            <a:spLocks noGrp="1"/>
          </p:cNvSpPr>
          <p:nvPr>
            <p:ph type="title" hasCustomPrompt="1"/>
          </p:nvPr>
        </p:nvSpPr>
        <p:spPr>
          <a:xfrm>
            <a:off x="838200" y="457308"/>
            <a:ext cx="9129963" cy="1445241"/>
          </a:xfrm>
          <a:prstGeom prst="rect">
            <a:avLst/>
          </a:prstGeom>
        </p:spPr>
        <p:txBody>
          <a:bodyPr vert="horz" lIns="91440" tIns="45720" rIns="91440" bIns="45720" rtlCol="0" anchor="b">
            <a:normAutofit/>
          </a:bodyPr>
          <a:lstStyle>
            <a:lvl1pPr>
              <a:defRPr sz="3600"/>
            </a:lvl1pPr>
          </a:lstStyle>
          <a:p>
            <a:r>
              <a:rPr lang="fi-FI" noProof="0" dirty="0"/>
              <a:t>Lisää otsikko napsauttamalla.</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839788" y="2109650"/>
            <a:ext cx="5220000" cy="4067312"/>
          </a:xfrm>
          <a:prstGeom prst="rect">
            <a:avLst/>
          </a:prstGeom>
          <a:solidFill>
            <a:srgbClr val="FDEEE9"/>
          </a:solidFill>
        </p:spPr>
        <p:txBody>
          <a:bodyPr lIns="251999" tIns="180000" rIns="251999" bIns="1800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6172200" y="2109649"/>
            <a:ext cx="5220000" cy="4067313"/>
          </a:xfrm>
          <a:prstGeom prst="rect">
            <a:avLst/>
          </a:prstGeom>
          <a:solidFill>
            <a:srgbClr val="EFF2FA"/>
          </a:solidFill>
        </p:spPr>
        <p:txBody>
          <a:bodyPr lIns="216000" tIns="144000" rIns="216000" bIns="144000" anchor="t"/>
          <a:lstStyle>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Tree>
    <p:extLst>
      <p:ext uri="{BB962C8B-B14F-4D97-AF65-F5344CB8AC3E}">
        <p14:creationId xmlns:p14="http://schemas.microsoft.com/office/powerpoint/2010/main" val="1787557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Kuvadia 06 kahvitauko">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9BD304D6-A777-8F47-9B0D-23952DD090B1}"/>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F5507E5B-CA90-F644-9FE9-D8C6A7E02741}"/>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Punaisessa asussa oleva vaaleahiuksinen nainen istuu kahvipöydän ääressä. Naisella on kädessään vaaleanpunainen kahvikuppi.">
            <a:extLst>
              <a:ext uri="{FF2B5EF4-FFF2-40B4-BE49-F238E27FC236}">
                <a16:creationId xmlns:a16="http://schemas.microsoft.com/office/drawing/2014/main" id="{C1282AFA-41BC-30D9-5789-410502B461B4}"/>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2A96CE3-88E8-4745-BF12-0B95FF24CBF4}"/>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2598367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Kuvadia 17 hoitohenkilöstö">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aksi naista ja kaksi miestä seisoo sairaalan työasuissa sairaalan käytävällä">
            <a:extLst>
              <a:ext uri="{FF2B5EF4-FFF2-40B4-BE49-F238E27FC236}">
                <a16:creationId xmlns:a16="http://schemas.microsoft.com/office/drawing/2014/main" id="{B12704D8-09D4-4ABE-1156-09C02AF0C01A}"/>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2322177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Kiitosdi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normAutofit/>
          </a:bodyPr>
          <a:lstStyle>
            <a:lvl1pPr>
              <a:defRPr sz="3600"/>
            </a:lvl1pPr>
          </a:lstStyle>
          <a:p>
            <a:r>
              <a:rPr lang="en-GB" dirty="0"/>
              <a:t>Kiitos!</a:t>
            </a:r>
            <a:endParaRPr lang="fi-FI" dirty="0"/>
          </a:p>
        </p:txBody>
      </p:sp>
      <p:cxnSp>
        <p:nvCxnSpPr>
          <p:cNvPr id="9" name="Suora yhdysviiva 8">
            <a:extLst>
              <a:ext uri="{FF2B5EF4-FFF2-40B4-BE49-F238E27FC236}">
                <a16:creationId xmlns:a16="http://schemas.microsoft.com/office/drawing/2014/main" id="{5D466EC9-ABD3-B149-B714-4998F2BF1348}"/>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7228114" cy="3210977"/>
          </a:xfrm>
          <a:prstGeom prst="rect">
            <a:avLst/>
          </a:prstGeom>
        </p:spPr>
        <p:txBody>
          <a:bodyPr anchor="t">
            <a:normAutofit/>
          </a:bodyPr>
          <a:lstStyle>
            <a:lvl1pPr marL="0" indent="0">
              <a:lnSpc>
                <a:spcPct val="100000"/>
              </a:lnSpc>
              <a:buNone/>
              <a:defRPr sz="1600"/>
            </a:lvl1pPr>
          </a:lstStyle>
          <a:p>
            <a:pPr lvl="0"/>
            <a:r>
              <a:rPr lang="fi-FI" noProof="0" dirty="0"/>
              <a:t>Etunimi Sukunimi</a:t>
            </a:r>
          </a:p>
          <a:p>
            <a:pPr lvl="0"/>
            <a:r>
              <a:rPr lang="fi-FI" noProof="0" dirty="0"/>
              <a:t>Titteli</a:t>
            </a:r>
          </a:p>
          <a:p>
            <a:pPr lvl="0"/>
            <a:r>
              <a:rPr lang="fi-FI" noProof="0" dirty="0"/>
              <a:t>etunimi.sukunimi@pohde.fi</a:t>
            </a:r>
          </a:p>
          <a:p>
            <a:pPr lvl="0"/>
            <a:r>
              <a:rPr lang="fi-FI" noProof="0" dirty="0"/>
              <a:t>puh. 040 123 4567</a:t>
            </a:r>
          </a:p>
          <a:p>
            <a:pPr lvl="0"/>
            <a:r>
              <a:rPr lang="fi-FI" noProof="0" dirty="0"/>
              <a:t>www.pohde.fi</a:t>
            </a:r>
          </a:p>
        </p:txBody>
      </p:sp>
      <p:sp>
        <p:nvSpPr>
          <p:cNvPr id="17" name="Suorakulmio 16">
            <a:extLst>
              <a:ext uri="{FF2B5EF4-FFF2-40B4-BE49-F238E27FC236}">
                <a16:creationId xmlns:a16="http://schemas.microsoft.com/office/drawing/2014/main" id="{DF0F09B0-C135-8441-A213-D7C97C7A9269}"/>
              </a:ext>
              <a:ext uri="{C183D7F6-B498-43B3-948B-1728B52AA6E4}">
                <adec:decorative xmlns:adec="http://schemas.microsoft.com/office/drawing/2017/decorative" val="1"/>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0" name="Kuva 19">
            <a:hlinkClick r:id="rId2"/>
            <a:extLst>
              <a:ext uri="{FF2B5EF4-FFF2-40B4-BE49-F238E27FC236}">
                <a16:creationId xmlns:a16="http://schemas.microsoft.com/office/drawing/2014/main" id="{E15239DD-1607-3E46-82E2-EAE56C761B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6461" y="6268732"/>
            <a:ext cx="964714" cy="339240"/>
          </a:xfrm>
          <a:prstGeom prst="rect">
            <a:avLst/>
          </a:prstGeom>
        </p:spPr>
      </p:pic>
      <p:pic>
        <p:nvPicPr>
          <p:cNvPr id="14" name="Kuva 13">
            <a:hlinkClick r:id="rId5"/>
            <a:extLst>
              <a:ext uri="{FF2B5EF4-FFF2-40B4-BE49-F238E27FC236}">
                <a16:creationId xmlns:a16="http://schemas.microsoft.com/office/drawing/2014/main" id="{029D9743-125E-2549-BF76-2755A400034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89741" y="6268732"/>
            <a:ext cx="985916" cy="339240"/>
          </a:xfrm>
          <a:prstGeom prst="rect">
            <a:avLst/>
          </a:prstGeom>
        </p:spPr>
      </p:pic>
      <p:pic>
        <p:nvPicPr>
          <p:cNvPr id="19" name="Kuva 18">
            <a:hlinkClick r:id="rId8"/>
            <a:extLst>
              <a:ext uri="{FF2B5EF4-FFF2-40B4-BE49-F238E27FC236}">
                <a16:creationId xmlns:a16="http://schemas.microsoft.com/office/drawing/2014/main" id="{D17FF000-2A70-544B-88F3-3CA19091514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24223" y="6268732"/>
            <a:ext cx="890505" cy="339240"/>
          </a:xfrm>
          <a:prstGeom prst="rect">
            <a:avLst/>
          </a:prstGeom>
        </p:spPr>
      </p:pic>
      <p:pic>
        <p:nvPicPr>
          <p:cNvPr id="7" name="Kuva 6">
            <a:hlinkClick r:id="rId11"/>
            <a:extLst>
              <a:ext uri="{FF2B5EF4-FFF2-40B4-BE49-F238E27FC236}">
                <a16:creationId xmlns:a16="http://schemas.microsoft.com/office/drawing/2014/main" id="{3A20B241-B8BA-4D4C-8215-4D2C5439D7BB}"/>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63294" y="6268732"/>
            <a:ext cx="890506" cy="339240"/>
          </a:xfrm>
          <a:prstGeom prst="rect">
            <a:avLst/>
          </a:prstGeom>
        </p:spPr>
      </p:pic>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 uri="{C183D7F6-B498-43B3-948B-1728B52AA6E4}">
                <adec:decorative xmlns:adec="http://schemas.microsoft.com/office/drawing/2017/decorative" val="0"/>
              </a:ext>
            </a:extLst>
          </p:cNvPr>
          <p:cNvPicPr>
            <a:picLocks noChangeAspect="1"/>
          </p:cNvPicPr>
          <p:nvPr userDrawn="1"/>
        </p:nvPicPr>
        <p:blipFill>
          <a:blip r:embed="rId14"/>
          <a:srcRect/>
          <a:stretch/>
        </p:blipFill>
        <p:spPr>
          <a:xfrm>
            <a:off x="10292431" y="457308"/>
            <a:ext cx="1428260" cy="532764"/>
          </a:xfrm>
          <a:prstGeom prst="rect">
            <a:avLst/>
          </a:prstGeom>
        </p:spPr>
      </p:pic>
    </p:spTree>
    <p:extLst>
      <p:ext uri="{BB962C8B-B14F-4D97-AF65-F5344CB8AC3E}">
        <p14:creationId xmlns:p14="http://schemas.microsoft.com/office/powerpoint/2010/main" val="24217611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101A47CF-17DE-4EEE-8758-E3CE3FF55B57}"/>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8D4FFF1A-3172-4BEE-A0A3-15A3279ADB50}"/>
              </a:ext>
            </a:extLst>
          </p:cNvPr>
          <p:cNvSpPr>
            <a:spLocks noGrp="1"/>
          </p:cNvSpPr>
          <p:nvPr>
            <p:ph type="dt" sz="half" idx="14"/>
          </p:nvPr>
        </p:nvSpPr>
        <p:spPr/>
        <p:txBody>
          <a:bodyPr/>
          <a:lstStyle/>
          <a:p>
            <a:fld id="{391A6AAC-B016-4655-905E-0198802A9A2C}" type="datetime1">
              <a:rPr lang="fi-FI" smtClean="0"/>
              <a:t>19.2.2025</a:t>
            </a:fld>
            <a:endParaRPr lang="fi-FI" dirty="0"/>
          </a:p>
        </p:txBody>
      </p:sp>
      <p:sp>
        <p:nvSpPr>
          <p:cNvPr id="8" name="Alatunnisteen paikkamerkki 7">
            <a:extLst>
              <a:ext uri="{FF2B5EF4-FFF2-40B4-BE49-F238E27FC236}">
                <a16:creationId xmlns:a16="http://schemas.microsoft.com/office/drawing/2014/main" id="{C9011D28-2169-4B7C-B8F0-464B8CC625E3}"/>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28296895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endParaRPr lang="fi-FI" dirty="0"/>
          </a:p>
        </p:txBody>
      </p:sp>
      <p:sp>
        <p:nvSpPr>
          <p:cNvPr id="11" name="Tekstin paikkamerkki 4">
            <a:extLst>
              <a:ext uri="{FF2B5EF4-FFF2-40B4-BE49-F238E27FC236}">
                <a16:creationId xmlns:a16="http://schemas.microsoft.com/office/drawing/2014/main" id="{B0622AD1-DCE2-4E96-A045-09980EC6A7DC}"/>
              </a:ext>
            </a:extLst>
          </p:cNvPr>
          <p:cNvSpPr>
            <a:spLocks noGrp="1"/>
          </p:cNvSpPr>
          <p:nvPr>
            <p:ph type="body" sz="quarter" idx="14"/>
          </p:nvPr>
        </p:nvSpPr>
        <p:spPr>
          <a:xfrm>
            <a:off x="941389" y="1976268"/>
            <a:ext cx="5010596" cy="406400"/>
          </a:xfrm>
        </p:spPr>
        <p:txBody>
          <a:bodyPr/>
          <a:lstStyle>
            <a:lvl1pPr>
              <a:spcBef>
                <a:spcPts val="0"/>
              </a:spcBef>
              <a:buNone/>
              <a:defRPr b="1"/>
            </a:lvl1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5010690" cy="357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Tekstin paikkamerkki 4">
            <a:extLst>
              <a:ext uri="{FF2B5EF4-FFF2-40B4-BE49-F238E27FC236}">
                <a16:creationId xmlns:a16="http://schemas.microsoft.com/office/drawing/2014/main" id="{6CD8E517-4C50-4DA9-A468-DB9114321650}"/>
              </a:ext>
            </a:extLst>
          </p:cNvPr>
          <p:cNvSpPr>
            <a:spLocks noGrp="1"/>
          </p:cNvSpPr>
          <p:nvPr>
            <p:ph type="body" sz="quarter" idx="15"/>
          </p:nvPr>
        </p:nvSpPr>
        <p:spPr>
          <a:xfrm>
            <a:off x="6096000" y="1976268"/>
            <a:ext cx="5010597" cy="406400"/>
          </a:xfrm>
        </p:spPr>
        <p:txBody>
          <a:bodyPr/>
          <a:lstStyle>
            <a:lvl1pPr>
              <a:spcBef>
                <a:spcPts val="0"/>
              </a:spcBef>
              <a:buNone/>
              <a:defRPr b="1"/>
            </a:lvl1pPr>
          </a:lstStyle>
          <a:p>
            <a:pPr lvl="0"/>
            <a:r>
              <a:rPr lang="fi-FI"/>
              <a:t>Muokkaa tekstin perustyylejä napsauttamalla</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2451600"/>
            <a:ext cx="5010690" cy="357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09CD85F2-3356-4377-86D5-7AEBF36BF34B}"/>
              </a:ext>
            </a:extLst>
          </p:cNvPr>
          <p:cNvSpPr>
            <a:spLocks noGrp="1"/>
          </p:cNvSpPr>
          <p:nvPr>
            <p:ph type="sldNum" sz="quarter" idx="18"/>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148D1075-5EE0-48DD-A24B-89536EDEB94F}"/>
              </a:ext>
            </a:extLst>
          </p:cNvPr>
          <p:cNvSpPr>
            <a:spLocks noGrp="1"/>
          </p:cNvSpPr>
          <p:nvPr>
            <p:ph type="dt" sz="half" idx="16"/>
          </p:nvPr>
        </p:nvSpPr>
        <p:spPr/>
        <p:txBody>
          <a:bodyPr/>
          <a:lstStyle/>
          <a:p>
            <a:fld id="{8174EE99-AAAD-4A84-92F5-49AC575161CF}" type="datetime1">
              <a:rPr lang="fi-FI" smtClean="0"/>
              <a:t>19.2.2025</a:t>
            </a:fld>
            <a:endParaRPr lang="fi-FI" dirty="0"/>
          </a:p>
        </p:txBody>
      </p:sp>
      <p:sp>
        <p:nvSpPr>
          <p:cNvPr id="8" name="Alatunnisteen paikkamerkki 7">
            <a:extLst>
              <a:ext uri="{FF2B5EF4-FFF2-40B4-BE49-F238E27FC236}">
                <a16:creationId xmlns:a16="http://schemas.microsoft.com/office/drawing/2014/main" id="{5A68B9AF-2292-4B46-A5B3-33355783F587}"/>
              </a:ext>
            </a:extLst>
          </p:cNvPr>
          <p:cNvSpPr>
            <a:spLocks noGrp="1"/>
          </p:cNvSpPr>
          <p:nvPr>
            <p:ph type="ftr" sz="quarter" idx="17"/>
          </p:nvPr>
        </p:nvSpPr>
        <p:spPr/>
        <p:txBody>
          <a:bodyPr/>
          <a:lstStyle/>
          <a:p>
            <a:r>
              <a:rPr lang="fi-FI"/>
              <a:t>Etunimi Sukunimi</a:t>
            </a:r>
            <a:endParaRPr lang="fi-FI" dirty="0"/>
          </a:p>
        </p:txBody>
      </p:sp>
    </p:spTree>
    <p:extLst>
      <p:ext uri="{BB962C8B-B14F-4D97-AF65-F5344CB8AC3E}">
        <p14:creationId xmlns:p14="http://schemas.microsoft.com/office/powerpoint/2010/main" val="90280045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71D2BC87-9A0A-4C74-BD0F-0D873518BD5F}"/>
              </a:ext>
            </a:extLst>
          </p:cNvPr>
          <p:cNvSpPr>
            <a:spLocks noGrp="1"/>
          </p:cNvSpPr>
          <p:nvPr>
            <p:ph type="chart" sz="quarter" idx="13"/>
          </p:nvPr>
        </p:nvSpPr>
        <p:spPr>
          <a:xfrm>
            <a:off x="941294" y="1901952"/>
            <a:ext cx="10170000" cy="3538727"/>
          </a:xfrm>
        </p:spPr>
        <p:txBody>
          <a:bodyPr anchor="ctr" anchorCtr="0"/>
          <a:lstStyle>
            <a:lvl1pPr algn="ctr">
              <a:buNone/>
              <a:defRPr i="1"/>
            </a:lvl1pPr>
          </a:lstStyle>
          <a:p>
            <a:r>
              <a:rPr lang="fi-FI"/>
              <a:t>Lisää kaavio napsauttamalla kuvaketta</a:t>
            </a:r>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10" name="Tekstin paikkamerkki 9">
            <a:extLst>
              <a:ext uri="{FF2B5EF4-FFF2-40B4-BE49-F238E27FC236}">
                <a16:creationId xmlns:a16="http://schemas.microsoft.com/office/drawing/2014/main" id="{97B6FF6E-6271-4819-A1FC-546BB4898F16}"/>
              </a:ext>
            </a:extLst>
          </p:cNvPr>
          <p:cNvSpPr>
            <a:spLocks noGrp="1"/>
          </p:cNvSpPr>
          <p:nvPr>
            <p:ph type="body" sz="quarter" idx="14"/>
          </p:nvPr>
        </p:nvSpPr>
        <p:spPr>
          <a:xfrm>
            <a:off x="941388" y="5440679"/>
            <a:ext cx="10169525" cy="580609"/>
          </a:xfrm>
        </p:spPr>
        <p:txBody>
          <a:bodyPr/>
          <a:lstStyle>
            <a:lvl1pPr>
              <a:spcBef>
                <a:spcPts val="0"/>
              </a:spcBef>
              <a:buNone/>
              <a:defRPr sz="1600"/>
            </a:lvl1pPr>
            <a:lvl2pPr>
              <a:buNone/>
              <a:defRPr/>
            </a:lvl2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7FF0B136-D98D-4D63-A828-1F4CC7BDB651}"/>
              </a:ext>
            </a:extLst>
          </p:cNvPr>
          <p:cNvSpPr>
            <a:spLocks noGrp="1"/>
          </p:cNvSpPr>
          <p:nvPr>
            <p:ph type="sldNum" sz="quarter" idx="17"/>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297F4788-F16D-4CEF-977A-8DFE775B2689}"/>
              </a:ext>
            </a:extLst>
          </p:cNvPr>
          <p:cNvSpPr>
            <a:spLocks noGrp="1"/>
          </p:cNvSpPr>
          <p:nvPr>
            <p:ph type="dt" sz="half" idx="15"/>
          </p:nvPr>
        </p:nvSpPr>
        <p:spPr/>
        <p:txBody>
          <a:bodyPr/>
          <a:lstStyle/>
          <a:p>
            <a:fld id="{EEE52761-5FE8-44C3-B2FB-AF193A78493D}" type="datetime1">
              <a:rPr lang="fi-FI" smtClean="0"/>
              <a:t>19.2.2025</a:t>
            </a:fld>
            <a:endParaRPr lang="fi-FI" dirty="0"/>
          </a:p>
        </p:txBody>
      </p:sp>
      <p:sp>
        <p:nvSpPr>
          <p:cNvPr id="4" name="Alatunnisteen paikkamerkki 3">
            <a:extLst>
              <a:ext uri="{FF2B5EF4-FFF2-40B4-BE49-F238E27FC236}">
                <a16:creationId xmlns:a16="http://schemas.microsoft.com/office/drawing/2014/main" id="{30BE7690-96F0-4ADE-8B17-F2170BA6F621}"/>
              </a:ext>
            </a:extLst>
          </p:cNvPr>
          <p:cNvSpPr>
            <a:spLocks noGrp="1"/>
          </p:cNvSpPr>
          <p:nvPr>
            <p:ph type="ftr" sz="quarter" idx="16"/>
          </p:nvPr>
        </p:nvSpPr>
        <p:spPr/>
        <p:txBody>
          <a:bodyPr/>
          <a:lstStyle/>
          <a:p>
            <a:r>
              <a:rPr lang="fi-FI"/>
              <a:t>Etunimi Sukunimi</a:t>
            </a:r>
            <a:endParaRPr lang="fi-FI" dirty="0"/>
          </a:p>
        </p:txBody>
      </p:sp>
    </p:spTree>
    <p:extLst>
      <p:ext uri="{BB962C8B-B14F-4D97-AF65-F5344CB8AC3E}">
        <p14:creationId xmlns:p14="http://schemas.microsoft.com/office/powerpoint/2010/main" val="26987277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7" name="Taulukon paikkamerkki 6">
            <a:extLst>
              <a:ext uri="{FF2B5EF4-FFF2-40B4-BE49-F238E27FC236}">
                <a16:creationId xmlns:a16="http://schemas.microsoft.com/office/drawing/2014/main" id="{EDA86368-A83C-40AE-A261-13788A8E3690}"/>
              </a:ext>
            </a:extLst>
          </p:cNvPr>
          <p:cNvSpPr>
            <a:spLocks noGrp="1"/>
          </p:cNvSpPr>
          <p:nvPr>
            <p:ph type="tbl" sz="quarter" idx="18"/>
          </p:nvPr>
        </p:nvSpPr>
        <p:spPr>
          <a:xfrm>
            <a:off x="941388" y="1901825"/>
            <a:ext cx="10169525" cy="3538726"/>
          </a:xfrm>
        </p:spPr>
        <p:txBody>
          <a:bodyPr anchor="ctr" anchorCtr="0"/>
          <a:lstStyle>
            <a:lvl1pPr algn="ctr">
              <a:buNone/>
              <a:defRPr i="1"/>
            </a:lvl1pPr>
          </a:lstStyle>
          <a:p>
            <a:r>
              <a:rPr lang="fi-FI"/>
              <a:t>Lisää taulukko napsauttamalla kuvaketta</a:t>
            </a:r>
          </a:p>
        </p:txBody>
      </p:sp>
      <p:sp>
        <p:nvSpPr>
          <p:cNvPr id="10" name="Tekstin paikkamerkki 9">
            <a:extLst>
              <a:ext uri="{FF2B5EF4-FFF2-40B4-BE49-F238E27FC236}">
                <a16:creationId xmlns:a16="http://schemas.microsoft.com/office/drawing/2014/main" id="{97B6FF6E-6271-4819-A1FC-546BB4898F16}"/>
              </a:ext>
            </a:extLst>
          </p:cNvPr>
          <p:cNvSpPr>
            <a:spLocks noGrp="1"/>
          </p:cNvSpPr>
          <p:nvPr>
            <p:ph type="body" sz="quarter" idx="14"/>
          </p:nvPr>
        </p:nvSpPr>
        <p:spPr>
          <a:xfrm>
            <a:off x="941388" y="5440679"/>
            <a:ext cx="10169525" cy="580609"/>
          </a:xfrm>
        </p:spPr>
        <p:txBody>
          <a:bodyPr/>
          <a:lstStyle>
            <a:lvl1pPr>
              <a:spcBef>
                <a:spcPts val="0"/>
              </a:spcBef>
              <a:buNone/>
              <a:defRPr sz="1600"/>
            </a:lvl1pPr>
            <a:lvl2pPr>
              <a:buNone/>
              <a:defRPr/>
            </a:lvl2pPr>
          </a:lstStyle>
          <a:p>
            <a:pPr lvl="0"/>
            <a:r>
              <a:rPr lang="fi-FI"/>
              <a:t>Muokkaa tekstin perustyylejä napsauttamalla</a:t>
            </a:r>
          </a:p>
        </p:txBody>
      </p:sp>
      <p:sp>
        <p:nvSpPr>
          <p:cNvPr id="5" name="Dian numeron paikkamerkki 4">
            <a:extLst>
              <a:ext uri="{FF2B5EF4-FFF2-40B4-BE49-F238E27FC236}">
                <a16:creationId xmlns:a16="http://schemas.microsoft.com/office/drawing/2014/main" id="{E6BF6C52-BB88-4228-B23B-F86C88595559}"/>
              </a:ext>
            </a:extLst>
          </p:cNvPr>
          <p:cNvSpPr>
            <a:spLocks noGrp="1"/>
          </p:cNvSpPr>
          <p:nvPr>
            <p:ph type="sldNum" sz="quarter" idx="21"/>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667F76FE-A7F9-419F-A250-ECC2836E889C}"/>
              </a:ext>
            </a:extLst>
          </p:cNvPr>
          <p:cNvSpPr>
            <a:spLocks noGrp="1"/>
          </p:cNvSpPr>
          <p:nvPr>
            <p:ph type="dt" sz="half" idx="19"/>
          </p:nvPr>
        </p:nvSpPr>
        <p:spPr/>
        <p:txBody>
          <a:bodyPr/>
          <a:lstStyle/>
          <a:p>
            <a:fld id="{26E7EA01-064F-4A6E-A4FA-812F2A9DCAC6}" type="datetime1">
              <a:rPr lang="fi-FI" smtClean="0"/>
              <a:t>19.2.2025</a:t>
            </a:fld>
            <a:endParaRPr lang="fi-FI" dirty="0"/>
          </a:p>
        </p:txBody>
      </p:sp>
      <p:sp>
        <p:nvSpPr>
          <p:cNvPr id="4" name="Alatunnisteen paikkamerkki 3">
            <a:extLst>
              <a:ext uri="{FF2B5EF4-FFF2-40B4-BE49-F238E27FC236}">
                <a16:creationId xmlns:a16="http://schemas.microsoft.com/office/drawing/2014/main" id="{E9F7E8A0-E478-465B-988A-6D9ADA3C76A6}"/>
              </a:ext>
            </a:extLst>
          </p:cNvPr>
          <p:cNvSpPr>
            <a:spLocks noGrp="1"/>
          </p:cNvSpPr>
          <p:nvPr>
            <p:ph type="ftr" sz="quarter" idx="20"/>
          </p:nvPr>
        </p:nvSpPr>
        <p:spPr/>
        <p:txBody>
          <a:bodyPr/>
          <a:lstStyle/>
          <a:p>
            <a:r>
              <a:rPr lang="fi-FI"/>
              <a:t>Etunimi Sukunimi</a:t>
            </a:r>
            <a:endParaRPr lang="fi-FI" dirty="0"/>
          </a:p>
        </p:txBody>
      </p:sp>
    </p:spTree>
    <p:extLst>
      <p:ext uri="{BB962C8B-B14F-4D97-AF65-F5344CB8AC3E}">
        <p14:creationId xmlns:p14="http://schemas.microsoft.com/office/powerpoint/2010/main" val="8773719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a:xfrm>
            <a:off x="941294" y="365125"/>
            <a:ext cx="5154706" cy="1342055"/>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80000"/>
            <a:ext cx="5154706" cy="403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6437376" y="0"/>
            <a:ext cx="5754624" cy="6011999"/>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6" name="Dian numeron paikkamerkki 5">
            <a:extLst>
              <a:ext uri="{FF2B5EF4-FFF2-40B4-BE49-F238E27FC236}">
                <a16:creationId xmlns:a16="http://schemas.microsoft.com/office/drawing/2014/main" id="{FA24F556-BF60-4DBB-8E3E-8EA1C515E39A}"/>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8CA60584-89CB-44E2-B64D-05CFD441DE1A}"/>
              </a:ext>
            </a:extLst>
          </p:cNvPr>
          <p:cNvSpPr>
            <a:spLocks noGrp="1"/>
          </p:cNvSpPr>
          <p:nvPr>
            <p:ph type="dt" sz="half" idx="14"/>
          </p:nvPr>
        </p:nvSpPr>
        <p:spPr/>
        <p:txBody>
          <a:bodyPr/>
          <a:lstStyle/>
          <a:p>
            <a:fld id="{353918C2-5403-4183-9635-B9C20B1B18F0}" type="datetime1">
              <a:rPr lang="fi-FI" smtClean="0"/>
              <a:t>19.2.2025</a:t>
            </a:fld>
            <a:endParaRPr lang="fi-FI" dirty="0"/>
          </a:p>
        </p:txBody>
      </p:sp>
      <p:sp>
        <p:nvSpPr>
          <p:cNvPr id="5" name="Alatunnisteen paikkamerkki 4">
            <a:extLst>
              <a:ext uri="{FF2B5EF4-FFF2-40B4-BE49-F238E27FC236}">
                <a16:creationId xmlns:a16="http://schemas.microsoft.com/office/drawing/2014/main" id="{962ABC89-5D06-4FF4-84D6-229968C3523D}"/>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82377798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5500116" cy="6011999"/>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a:xfrm>
            <a:off x="6098510" y="365125"/>
            <a:ext cx="5154706" cy="1342055"/>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6098510" y="1980000"/>
            <a:ext cx="5154706" cy="403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B273C187-4C4D-401E-A0A6-5176D658FD54}"/>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8E5C2B05-8E12-47D2-94E9-A9200C5D5BB7}"/>
              </a:ext>
            </a:extLst>
          </p:cNvPr>
          <p:cNvSpPr>
            <a:spLocks noGrp="1"/>
          </p:cNvSpPr>
          <p:nvPr>
            <p:ph type="dt" sz="half" idx="14"/>
          </p:nvPr>
        </p:nvSpPr>
        <p:spPr/>
        <p:txBody>
          <a:bodyPr/>
          <a:lstStyle/>
          <a:p>
            <a:fld id="{2BC097D7-DEC5-4C6F-A364-850F7559AAD3}" type="datetime1">
              <a:rPr lang="fi-FI" smtClean="0"/>
              <a:t>19.2.2025</a:t>
            </a:fld>
            <a:endParaRPr lang="fi-FI" dirty="0"/>
          </a:p>
        </p:txBody>
      </p:sp>
      <p:sp>
        <p:nvSpPr>
          <p:cNvPr id="5" name="Alatunnisteen paikkamerkki 4">
            <a:extLst>
              <a:ext uri="{FF2B5EF4-FFF2-40B4-BE49-F238E27FC236}">
                <a16:creationId xmlns:a16="http://schemas.microsoft.com/office/drawing/2014/main" id="{32B90713-6359-4411-A023-5CC359ED702D}"/>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02983788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jp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D9D477-CAB4-495F-AF7B-23190F459EAD}"/>
              </a:ext>
            </a:extLst>
          </p:cNvPr>
          <p:cNvSpPr>
            <a:spLocks noGrp="1"/>
          </p:cNvSpPr>
          <p:nvPr>
            <p:ph type="title"/>
          </p:nvPr>
        </p:nvSpPr>
        <p:spPr>
          <a:xfrm>
            <a:off x="941294" y="365125"/>
            <a:ext cx="10170000" cy="1342055"/>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9E1F282-4BDB-4FF0-AC2F-A671D605AA0F}"/>
              </a:ext>
            </a:extLst>
          </p:cNvPr>
          <p:cNvSpPr>
            <a:spLocks noGrp="1"/>
          </p:cNvSpPr>
          <p:nvPr>
            <p:ph type="body" idx="1"/>
          </p:nvPr>
        </p:nvSpPr>
        <p:spPr>
          <a:xfrm>
            <a:off x="941294" y="1980000"/>
            <a:ext cx="10170000" cy="403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53A824D7-690D-471C-BA57-378A5CCEC652}"/>
              </a:ext>
            </a:extLst>
          </p:cNvPr>
          <p:cNvSpPr>
            <a:spLocks noGrp="1"/>
          </p:cNvSpPr>
          <p:nvPr>
            <p:ph type="sldNum" sz="quarter" idx="4"/>
          </p:nvPr>
        </p:nvSpPr>
        <p:spPr>
          <a:xfrm>
            <a:off x="941294" y="6356350"/>
            <a:ext cx="330170" cy="282015"/>
          </a:xfrm>
          <a:prstGeom prst="rect">
            <a:avLst/>
          </a:prstGeom>
        </p:spPr>
        <p:txBody>
          <a:bodyPr vert="horz" lIns="0" tIns="0" rIns="0" bIns="0" rtlCol="0" anchor="ctr">
            <a:noAutofit/>
          </a:bodyPr>
          <a:lstStyle>
            <a:lvl1pPr algn="l">
              <a:defRPr sz="900">
                <a:solidFill>
                  <a:schemeClr val="tx1"/>
                </a:solidFill>
              </a:defRPr>
            </a:lvl1p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131BB355-4AB8-45DB-9728-542F43A194D2}"/>
              </a:ext>
            </a:extLst>
          </p:cNvPr>
          <p:cNvSpPr>
            <a:spLocks noGrp="1"/>
          </p:cNvSpPr>
          <p:nvPr>
            <p:ph type="dt" sz="half" idx="2"/>
          </p:nvPr>
        </p:nvSpPr>
        <p:spPr>
          <a:xfrm>
            <a:off x="1406098" y="6356350"/>
            <a:ext cx="1157808" cy="282015"/>
          </a:xfrm>
          <a:prstGeom prst="rect">
            <a:avLst/>
          </a:prstGeom>
        </p:spPr>
        <p:txBody>
          <a:bodyPr vert="horz" lIns="0" tIns="0" rIns="0" bIns="0" rtlCol="0" anchor="ctr">
            <a:noAutofit/>
          </a:bodyPr>
          <a:lstStyle>
            <a:lvl1pPr algn="l">
              <a:defRPr sz="900">
                <a:solidFill>
                  <a:schemeClr val="tx1"/>
                </a:solidFill>
              </a:defRPr>
            </a:lvl1pPr>
          </a:lstStyle>
          <a:p>
            <a:fld id="{8686A2A1-75F1-4BA8-A270-4528E0F5720E}" type="datetime1">
              <a:rPr lang="fi-FI" smtClean="0"/>
              <a:t>19.2.2025</a:t>
            </a:fld>
            <a:endParaRPr lang="fi-FI" dirty="0"/>
          </a:p>
        </p:txBody>
      </p:sp>
      <p:sp>
        <p:nvSpPr>
          <p:cNvPr id="5" name="Alatunnisteen paikkamerkki 4">
            <a:extLst>
              <a:ext uri="{FF2B5EF4-FFF2-40B4-BE49-F238E27FC236}">
                <a16:creationId xmlns:a16="http://schemas.microsoft.com/office/drawing/2014/main" id="{81CAD220-BB1E-4F50-AE4C-9103D76BAD79}"/>
              </a:ext>
            </a:extLst>
          </p:cNvPr>
          <p:cNvSpPr>
            <a:spLocks noGrp="1"/>
          </p:cNvSpPr>
          <p:nvPr>
            <p:ph type="ftr" sz="quarter" idx="3"/>
          </p:nvPr>
        </p:nvSpPr>
        <p:spPr>
          <a:xfrm>
            <a:off x="4087905" y="6356350"/>
            <a:ext cx="4025153" cy="282015"/>
          </a:xfrm>
          <a:prstGeom prst="rect">
            <a:avLst/>
          </a:prstGeom>
        </p:spPr>
        <p:txBody>
          <a:bodyPr vert="horz" lIns="0" tIns="0" rIns="0" bIns="0" rtlCol="0" anchor="ctr">
            <a:noAutofit/>
          </a:bodyPr>
          <a:lstStyle>
            <a:lvl1pPr algn="ctr">
              <a:defRPr sz="900" spc="10" baseline="0">
                <a:solidFill>
                  <a:schemeClr val="tx1"/>
                </a:solidFill>
              </a:defRPr>
            </a:lvl1pPr>
          </a:lstStyle>
          <a:p>
            <a:r>
              <a:rPr lang="fi-FI" dirty="0"/>
              <a:t>Etunimi Sukunimi</a:t>
            </a:r>
          </a:p>
        </p:txBody>
      </p:sp>
      <p:pic>
        <p:nvPicPr>
          <p:cNvPr id="10" name="Kuva 9" descr="Valvira">
            <a:extLst>
              <a:ext uri="{FF2B5EF4-FFF2-40B4-BE49-F238E27FC236}">
                <a16:creationId xmlns:a16="http://schemas.microsoft.com/office/drawing/2014/main" id="{BF7F4810-1C56-46D9-BC8D-CDAEFDB3EE6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27102" y="6158934"/>
            <a:ext cx="1389888" cy="576072"/>
          </a:xfrm>
          <a:prstGeom prst="rect">
            <a:avLst/>
          </a:prstGeom>
        </p:spPr>
      </p:pic>
    </p:spTree>
    <p:extLst>
      <p:ext uri="{BB962C8B-B14F-4D97-AF65-F5344CB8AC3E}">
        <p14:creationId xmlns:p14="http://schemas.microsoft.com/office/powerpoint/2010/main" val="282755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 id="2147483661" r:id="rId6"/>
    <p:sldLayoutId id="2147483662" r:id="rId7"/>
    <p:sldLayoutId id="2147483663" r:id="rId8"/>
    <p:sldLayoutId id="2147483664" r:id="rId9"/>
    <p:sldLayoutId id="2147483665" r:id="rId10"/>
    <p:sldLayoutId id="2147483666" r:id="rId11"/>
    <p:sldLayoutId id="2147483709" r:id="rId12"/>
    <p:sldLayoutId id="2147483667" r:id="rId13"/>
    <p:sldLayoutId id="2147483671" r:id="rId14"/>
    <p:sldLayoutId id="2147483713" r:id="rId15"/>
    <p:sldLayoutId id="2147483654" r:id="rId16"/>
    <p:sldLayoutId id="2147483655" r:id="rId17"/>
    <p:sldLayoutId id="2147483675" r:id="rId18"/>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358775" indent="-358775" algn="l" defTabSz="914400" rtl="0" eaLnBrk="1" latinLnBrk="0" hangingPunct="1">
        <a:lnSpc>
          <a:spcPct val="100000"/>
        </a:lnSpc>
        <a:spcBef>
          <a:spcPts val="1200"/>
        </a:spcBef>
        <a:buFont typeface="Arial" panose="020B0604020202020204" pitchFamily="34" charset="0"/>
        <a:buChar char="•"/>
        <a:defRPr sz="2100" kern="1200">
          <a:solidFill>
            <a:schemeClr val="tx1"/>
          </a:solidFill>
          <a:latin typeface="+mn-lt"/>
          <a:ea typeface="+mn-ea"/>
          <a:cs typeface="+mn-cs"/>
        </a:defRPr>
      </a:lvl1pPr>
      <a:lvl2pPr marL="717550" indent="-358775"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1076325"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435100"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1792288" indent="-35718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D9D477-CAB4-495F-AF7B-23190F459EAD}"/>
              </a:ext>
            </a:extLst>
          </p:cNvPr>
          <p:cNvSpPr>
            <a:spLocks noGrp="1"/>
          </p:cNvSpPr>
          <p:nvPr>
            <p:ph type="title"/>
          </p:nvPr>
        </p:nvSpPr>
        <p:spPr>
          <a:xfrm>
            <a:off x="941294" y="365125"/>
            <a:ext cx="10170000" cy="1342055"/>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9E1F282-4BDB-4FF0-AC2F-A671D605AA0F}"/>
              </a:ext>
            </a:extLst>
          </p:cNvPr>
          <p:cNvSpPr>
            <a:spLocks noGrp="1"/>
          </p:cNvSpPr>
          <p:nvPr>
            <p:ph type="body" idx="1"/>
          </p:nvPr>
        </p:nvSpPr>
        <p:spPr>
          <a:xfrm>
            <a:off x="941294" y="1980000"/>
            <a:ext cx="10170000" cy="403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53A824D7-690D-471C-BA57-378A5CCEC652}"/>
              </a:ext>
            </a:extLst>
          </p:cNvPr>
          <p:cNvSpPr>
            <a:spLocks noGrp="1"/>
          </p:cNvSpPr>
          <p:nvPr>
            <p:ph type="sldNum" sz="quarter" idx="4"/>
          </p:nvPr>
        </p:nvSpPr>
        <p:spPr>
          <a:xfrm>
            <a:off x="941294" y="6356350"/>
            <a:ext cx="330170" cy="282015"/>
          </a:xfrm>
          <a:prstGeom prst="rect">
            <a:avLst/>
          </a:prstGeom>
        </p:spPr>
        <p:txBody>
          <a:bodyPr vert="horz" lIns="0" tIns="0" rIns="0" bIns="0" rtlCol="0" anchor="ctr">
            <a:noAutofit/>
          </a:bodyPr>
          <a:lstStyle>
            <a:lvl1pPr algn="l">
              <a:defRPr sz="900">
                <a:solidFill>
                  <a:schemeClr val="tx1"/>
                </a:solidFill>
              </a:defRPr>
            </a:lvl1p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131BB355-4AB8-45DB-9728-542F43A194D2}"/>
              </a:ext>
            </a:extLst>
          </p:cNvPr>
          <p:cNvSpPr>
            <a:spLocks noGrp="1"/>
          </p:cNvSpPr>
          <p:nvPr>
            <p:ph type="dt" sz="half" idx="2"/>
          </p:nvPr>
        </p:nvSpPr>
        <p:spPr>
          <a:xfrm>
            <a:off x="1407600" y="6356350"/>
            <a:ext cx="1157808" cy="282015"/>
          </a:xfrm>
          <a:prstGeom prst="rect">
            <a:avLst/>
          </a:prstGeom>
        </p:spPr>
        <p:txBody>
          <a:bodyPr vert="horz" lIns="0" tIns="0" rIns="0" bIns="0" rtlCol="0" anchor="ctr">
            <a:noAutofit/>
          </a:bodyPr>
          <a:lstStyle>
            <a:lvl1pPr algn="l">
              <a:defRPr sz="900">
                <a:solidFill>
                  <a:schemeClr val="tx1"/>
                </a:solidFill>
              </a:defRPr>
            </a:lvl1pPr>
          </a:lstStyle>
          <a:p>
            <a:fld id="{D86C98B6-5FD9-419B-80B4-F990D018A936}" type="datetime1">
              <a:rPr lang="fi-FI" smtClean="0"/>
              <a:t>19.2.2025</a:t>
            </a:fld>
            <a:endParaRPr lang="fi-FI" dirty="0"/>
          </a:p>
        </p:txBody>
      </p:sp>
      <p:sp>
        <p:nvSpPr>
          <p:cNvPr id="5" name="Alatunnisteen paikkamerkki 4">
            <a:extLst>
              <a:ext uri="{FF2B5EF4-FFF2-40B4-BE49-F238E27FC236}">
                <a16:creationId xmlns:a16="http://schemas.microsoft.com/office/drawing/2014/main" id="{81CAD220-BB1E-4F50-AE4C-9103D76BAD79}"/>
              </a:ext>
            </a:extLst>
          </p:cNvPr>
          <p:cNvSpPr>
            <a:spLocks noGrp="1"/>
          </p:cNvSpPr>
          <p:nvPr>
            <p:ph type="ftr" sz="quarter" idx="3"/>
          </p:nvPr>
        </p:nvSpPr>
        <p:spPr>
          <a:xfrm>
            <a:off x="4089600" y="6356350"/>
            <a:ext cx="4025153" cy="282015"/>
          </a:xfrm>
          <a:prstGeom prst="rect">
            <a:avLst/>
          </a:prstGeom>
        </p:spPr>
        <p:txBody>
          <a:bodyPr vert="horz" lIns="0" tIns="0" rIns="0" bIns="0" rtlCol="0" anchor="ctr">
            <a:noAutofit/>
          </a:bodyPr>
          <a:lstStyle>
            <a:lvl1pPr algn="ctr">
              <a:defRPr sz="900" spc="10" baseline="0">
                <a:solidFill>
                  <a:schemeClr val="tx1"/>
                </a:solidFill>
              </a:defRPr>
            </a:lvl1pPr>
          </a:lstStyle>
          <a:p>
            <a:r>
              <a:rPr lang="fi-FI"/>
              <a:t>Etunimi Sukunimi</a:t>
            </a:r>
            <a:endParaRPr lang="fi-FI" dirty="0"/>
          </a:p>
        </p:txBody>
      </p:sp>
      <p:pic>
        <p:nvPicPr>
          <p:cNvPr id="10" name="Kuva 9" descr="Valvira">
            <a:extLst>
              <a:ext uri="{FF2B5EF4-FFF2-40B4-BE49-F238E27FC236}">
                <a16:creationId xmlns:a16="http://schemas.microsoft.com/office/drawing/2014/main" id="{BF7F4810-1C56-46D9-BC8D-CDAEFDB3EE6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27102" y="6158934"/>
            <a:ext cx="1389888" cy="576072"/>
          </a:xfrm>
          <a:prstGeom prst="rect">
            <a:avLst/>
          </a:prstGeom>
        </p:spPr>
      </p:pic>
    </p:spTree>
    <p:extLst>
      <p:ext uri="{BB962C8B-B14F-4D97-AF65-F5344CB8AC3E}">
        <p14:creationId xmlns:p14="http://schemas.microsoft.com/office/powerpoint/2010/main" val="31841226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99" r:id="rId4"/>
    <p:sldLayoutId id="2147483700" r:id="rId5"/>
    <p:sldLayoutId id="2147483701" r:id="rId6"/>
    <p:sldLayoutId id="2147483710" r:id="rId7"/>
    <p:sldLayoutId id="2147483711" r:id="rId8"/>
    <p:sldLayoutId id="2147483712"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358775" indent="-358775" algn="l" defTabSz="914400" rtl="0" eaLnBrk="1" latinLnBrk="0" hangingPunct="1">
        <a:lnSpc>
          <a:spcPct val="100000"/>
        </a:lnSpc>
        <a:spcBef>
          <a:spcPts val="1200"/>
        </a:spcBef>
        <a:buFont typeface="Arial" panose="020B0604020202020204" pitchFamily="34" charset="0"/>
        <a:buChar char="•"/>
        <a:defRPr sz="2100" kern="1200">
          <a:solidFill>
            <a:schemeClr val="tx1"/>
          </a:solidFill>
          <a:latin typeface="+mn-lt"/>
          <a:ea typeface="+mn-ea"/>
          <a:cs typeface="+mn-cs"/>
        </a:defRPr>
      </a:lvl1pPr>
      <a:lvl2pPr marL="717550" indent="-358775"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1076325"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435100"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1792288" indent="-35718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s://valvira.fi/ammattioikeudet/terveydenhuollon-opiskelijana-tyoskentely"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hyperlink" Target="https://valvira.fi/ammattioikeudet/tilapainen-tyoskentely-sosiaalihuollossa"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s://julkiterhikki.valvira.fi/"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www.finlex.fi/fi/viranomaiset/normi/562001/50504"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6790E1-93FC-7747-8730-CD05116B78B5}"/>
              </a:ext>
            </a:extLst>
          </p:cNvPr>
          <p:cNvSpPr>
            <a:spLocks noGrp="1"/>
          </p:cNvSpPr>
          <p:nvPr>
            <p:ph type="ctrTitle"/>
          </p:nvPr>
        </p:nvSpPr>
        <p:spPr/>
        <p:txBody>
          <a:bodyPr/>
          <a:lstStyle/>
          <a:p>
            <a:r>
              <a:rPr lang="fi-FI" dirty="0"/>
              <a:t>Webinaari sosiaali- ja terveydenhuollon ammattihenkilöiden omavalvonnasta </a:t>
            </a:r>
          </a:p>
        </p:txBody>
      </p:sp>
      <p:sp>
        <p:nvSpPr>
          <p:cNvPr id="3" name="Alaotsikko 2">
            <a:extLst>
              <a:ext uri="{FF2B5EF4-FFF2-40B4-BE49-F238E27FC236}">
                <a16:creationId xmlns:a16="http://schemas.microsoft.com/office/drawing/2014/main" id="{3852AE6F-1230-FC72-15F7-4D1EB11050C6}"/>
              </a:ext>
            </a:extLst>
          </p:cNvPr>
          <p:cNvSpPr>
            <a:spLocks noGrp="1"/>
          </p:cNvSpPr>
          <p:nvPr>
            <p:ph type="subTitle" idx="1"/>
          </p:nvPr>
        </p:nvSpPr>
        <p:spPr/>
        <p:txBody>
          <a:bodyPr/>
          <a:lstStyle/>
          <a:p>
            <a:r>
              <a:rPr lang="fi-FI" sz="2400" dirty="0"/>
              <a:t>13.2.2025</a:t>
            </a:r>
          </a:p>
        </p:txBody>
      </p:sp>
    </p:spTree>
    <p:extLst>
      <p:ext uri="{BB962C8B-B14F-4D97-AF65-F5344CB8AC3E}">
        <p14:creationId xmlns:p14="http://schemas.microsoft.com/office/powerpoint/2010/main" val="280819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813700" y="144997"/>
            <a:ext cx="10170000" cy="905881"/>
          </a:xfrm>
        </p:spPr>
        <p:txBody>
          <a:bodyPr/>
          <a:lstStyle/>
          <a:p>
            <a:r>
              <a:rPr lang="fi-FI" sz="2800" dirty="0"/>
              <a:t>Omavalvontasuunnitelmassa on kuvattava (2/5)</a:t>
            </a:r>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10</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941294" y="1776427"/>
            <a:ext cx="9569165" cy="3854374"/>
          </a:xfrm>
        </p:spPr>
        <p:txBody>
          <a:bodyPr/>
          <a:lstStyle/>
          <a:p>
            <a:pPr marL="0" indent="0">
              <a:buNone/>
            </a:pPr>
            <a:r>
              <a:rPr lang="fi-FI" sz="2000" b="1" dirty="0"/>
              <a:t>3) Miten varmistetaan, että palvelun tuottamiseen osallistuvalla henkilöstöllä on työtehtäviinsä asianmukainen koulutus, riittävä osaaminen ja ammattitaito sekä kielitaito?</a:t>
            </a:r>
          </a:p>
          <a:p>
            <a:r>
              <a:rPr lang="fi-FI" sz="1900" dirty="0"/>
              <a:t>Työnantajan vastuulla on arvioida ja huolehtia, että henkilöstöllä on työtehtävien turvallisen suorittamisen kannalta </a:t>
            </a:r>
            <a:r>
              <a:rPr lang="fi-FI" sz="1900" u="sng" dirty="0"/>
              <a:t>asianmukainen koulutus ja muut ammatilliset osaamis- ja ammattitaitoedellytykset</a:t>
            </a:r>
          </a:p>
          <a:p>
            <a:r>
              <a:rPr lang="fi-FI" sz="1900" dirty="0"/>
              <a:t>Sosiaali- ja terveydenhuollon ammattihenkilöllä pitää olla hänen hoitamiensa tehtävien edellyttämä riittävä suullinen ja kirjallinen kielitaito, jonka arviointi kuuluu työnantajalle</a:t>
            </a:r>
            <a:br>
              <a:rPr lang="fi-FI" sz="2000" dirty="0"/>
            </a:br>
            <a:endParaRPr lang="fi-FI" sz="2000" dirty="0"/>
          </a:p>
          <a:p>
            <a:endParaRPr lang="fi-FI" sz="1900" dirty="0"/>
          </a:p>
        </p:txBody>
      </p:sp>
    </p:spTree>
    <p:extLst>
      <p:ext uri="{BB962C8B-B14F-4D97-AF65-F5344CB8AC3E}">
        <p14:creationId xmlns:p14="http://schemas.microsoft.com/office/powerpoint/2010/main" val="189072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813700" y="144997"/>
            <a:ext cx="10170000" cy="905881"/>
          </a:xfrm>
        </p:spPr>
        <p:txBody>
          <a:bodyPr/>
          <a:lstStyle/>
          <a:p>
            <a:r>
              <a:rPr lang="fi-FI" sz="2800" dirty="0"/>
              <a:t>Omavalvontasuunnitelmassa on kuvattava (3/5)</a:t>
            </a:r>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11</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813700" y="1696805"/>
            <a:ext cx="9569165" cy="4307908"/>
          </a:xfrm>
        </p:spPr>
        <p:txBody>
          <a:bodyPr/>
          <a:lstStyle/>
          <a:p>
            <a:pPr marL="0" indent="0">
              <a:buNone/>
            </a:pPr>
            <a:r>
              <a:rPr lang="fi-FI" sz="1900" b="1" dirty="0"/>
              <a:t>4) Miten huolehditaan henkilöstön riittävästä perehdyttämisestä ja ammattitaidon ylläpitämisestä sekä siitä, että henkilöstö osallistuu riittävästi ammatilliseen täydennyskoulutukseen?</a:t>
            </a:r>
          </a:p>
          <a:p>
            <a:pPr>
              <a:buFontTx/>
              <a:buChar char="-"/>
            </a:pPr>
            <a:r>
              <a:rPr lang="fi-FI" sz="1900" dirty="0"/>
              <a:t>Asianmukainen perehdytys on työnantajan vastuulla</a:t>
            </a:r>
          </a:p>
          <a:p>
            <a:pPr>
              <a:buFontTx/>
              <a:buChar char="-"/>
            </a:pPr>
            <a:r>
              <a:rPr lang="fi-FI" sz="1900" dirty="0"/>
              <a:t>Palveluntuottajan on lisäksi huolehdittava siitä, että henkilöstö osallistuu riittävästi ammatilliseen täydennyskoulutukseen. Täydennyskoulutuksen sisällössä on otettava huomioon henkilöstön peruskoulutus, työn vaativuus ja tehtävien sisältö (valvontalaki 9 § 2 mom.).</a:t>
            </a:r>
          </a:p>
          <a:p>
            <a:pPr>
              <a:buFontTx/>
              <a:buChar char="-"/>
            </a:pPr>
            <a:r>
              <a:rPr lang="fi-FI" sz="1900" dirty="0"/>
              <a:t>Terveydenhuollon ammattihenkilön on ammattitoiminnassaan sovellettava yleisesti hyväksyttyjä ja kokemusperäisiä perusteltuja menettelytapoja koulutuksensa mukaisesti, jota hänen on pyrittävä jatkuvasti täydentämään (ammattihenkilölaki 15 § 1 mom.)</a:t>
            </a:r>
            <a:br>
              <a:rPr lang="fi-FI" dirty="0"/>
            </a:br>
            <a:endParaRPr lang="fi-FI" dirty="0"/>
          </a:p>
        </p:txBody>
      </p:sp>
    </p:spTree>
    <p:extLst>
      <p:ext uri="{BB962C8B-B14F-4D97-AF65-F5344CB8AC3E}">
        <p14:creationId xmlns:p14="http://schemas.microsoft.com/office/powerpoint/2010/main" val="280650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813700" y="144997"/>
            <a:ext cx="10170000" cy="905881"/>
          </a:xfrm>
        </p:spPr>
        <p:txBody>
          <a:bodyPr/>
          <a:lstStyle/>
          <a:p>
            <a:r>
              <a:rPr lang="fi-FI" sz="2800" dirty="0"/>
              <a:t>Omavalvontasuunnitelmassa on kuvattava (4/5)</a:t>
            </a:r>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12</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813700" y="1485732"/>
            <a:ext cx="10170000" cy="5497527"/>
          </a:xfrm>
        </p:spPr>
        <p:txBody>
          <a:bodyPr/>
          <a:lstStyle/>
          <a:p>
            <a:pPr marL="0" indent="0">
              <a:buNone/>
            </a:pPr>
            <a:r>
              <a:rPr lang="fi-FI" sz="1900" b="1" dirty="0"/>
              <a:t>5) Miten laillistetun sosiaali- tai terveydenhuollon ammattihenkilön tehtävissä tilapäisesti toimivien opiskelijoiden oikeus työskennellä varmistetaan sekä miten opiskelijoiden ohjaus, johto ja valvonta toteutetaan käytännössä?</a:t>
            </a:r>
          </a:p>
          <a:p>
            <a:pPr>
              <a:buFontTx/>
              <a:buChar char="-"/>
            </a:pPr>
            <a:r>
              <a:rPr lang="fi-FI" sz="1900" dirty="0"/>
              <a:t>Opiskelijoiden oikeuksista ja edellytyksistä tarkemmin mm. </a:t>
            </a:r>
            <a:r>
              <a:rPr lang="fi-FI" sz="1900" dirty="0">
                <a:hlinkClick r:id="rId2"/>
              </a:rPr>
              <a:t>Valviran verkkosivuilla</a:t>
            </a:r>
            <a:endParaRPr lang="fi-FI" sz="1900" dirty="0"/>
          </a:p>
          <a:p>
            <a:pPr marL="0" indent="0">
              <a:buNone/>
            </a:pPr>
            <a:endParaRPr lang="fi-FI" sz="1900" b="1" dirty="0"/>
          </a:p>
          <a:p>
            <a:pPr marL="0" indent="0">
              <a:buNone/>
            </a:pPr>
            <a:r>
              <a:rPr lang="fi-FI" sz="1900" b="1" dirty="0"/>
              <a:t>6) Miten henkilöstön osaamista ja työskentelyn asianmukaisuutta seurataan toiminnan aikana, ja miten havaittuihin epäkohtiin puututaan?</a:t>
            </a:r>
          </a:p>
          <a:p>
            <a:pPr>
              <a:buFontTx/>
              <a:buChar char="-"/>
            </a:pPr>
            <a:r>
              <a:rPr lang="fi-FI" sz="1900" dirty="0"/>
              <a:t>Omavalvonnan tulee kattaa työntekijöiden ammatillisen toiminnan asianmukaisuuden, mutta myös heidän kykenevyytensä toimia tehtävissä</a:t>
            </a:r>
          </a:p>
          <a:p>
            <a:pPr>
              <a:buFontTx/>
              <a:buChar char="-"/>
            </a:pPr>
            <a:r>
              <a:rPr lang="fi-FI" sz="1900" dirty="0"/>
              <a:t>Ilmoituksen tekeminen ammattihenkilöstä Valviralle tai aluehallintovirastolle ei poista tai päätä palveluntuottajan velvoitetta hallita tilannetta edelleen</a:t>
            </a:r>
            <a:br>
              <a:rPr lang="fi-FI" sz="1900" dirty="0"/>
            </a:br>
            <a:endParaRPr lang="fi-FI" sz="1900" dirty="0"/>
          </a:p>
        </p:txBody>
      </p:sp>
    </p:spTree>
    <p:extLst>
      <p:ext uri="{BB962C8B-B14F-4D97-AF65-F5344CB8AC3E}">
        <p14:creationId xmlns:p14="http://schemas.microsoft.com/office/powerpoint/2010/main" val="307064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813700" y="144997"/>
            <a:ext cx="10170000" cy="905881"/>
          </a:xfrm>
        </p:spPr>
        <p:txBody>
          <a:bodyPr/>
          <a:lstStyle/>
          <a:p>
            <a:r>
              <a:rPr lang="fi-FI" sz="2800" dirty="0"/>
              <a:t>Omavalvontasuunnitelmassa on kuvattava (5/5)</a:t>
            </a:r>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13</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813700" y="1549660"/>
            <a:ext cx="9569165" cy="4307908"/>
          </a:xfrm>
        </p:spPr>
        <p:txBody>
          <a:bodyPr/>
          <a:lstStyle/>
          <a:p>
            <a:pPr marL="0" indent="0">
              <a:buNone/>
            </a:pPr>
            <a:r>
              <a:rPr lang="fi-FI" sz="1900" b="1" dirty="0"/>
              <a:t>7) Miten selvitetään työntekijän rikostausta lasten kanssa työskentelevien rikostaustan selvittämisestä annetun lain (504/2002) perusteella lasten kanssa sekä valvontalain 28 §:n perusteella iäkkäiden ja vammaisten henkilöiden kanssa työskenteleviltä?</a:t>
            </a:r>
          </a:p>
          <a:p>
            <a:pPr>
              <a:buFontTx/>
              <a:buChar char="-"/>
            </a:pPr>
            <a:r>
              <a:rPr lang="fi-FI" sz="1900" dirty="0"/>
              <a:t>Iäkkäiden ja vammaisten henkilöiden kohdalla kyse on vastaavasta sääntelystä, joka on voimassa lapsen kanssa työskentelevien rikostaustan selvittämistä koskien (laki lasten kanssa työskentelevien rikostaustan selvittämisestä, 504/2002).</a:t>
            </a:r>
          </a:p>
          <a:p>
            <a:pPr>
              <a:buFontTx/>
              <a:buChar char="-"/>
            </a:pPr>
            <a:r>
              <a:rPr lang="fi-FI" sz="1900" dirty="0"/>
              <a:t>Valvontalaissa vastaava menettelyllinen sääntely on laajennettu iäkkäiden ja vammaisten henkilöiden kanssa työskenteleviin.</a:t>
            </a:r>
          </a:p>
          <a:p>
            <a:pPr>
              <a:buFontTx/>
              <a:buChar char="-"/>
            </a:pPr>
            <a:r>
              <a:rPr lang="fi-FI" sz="1900" dirty="0"/>
              <a:t>Arvio rikostaustan selvittämisen tarpeesta ja siinä noudatettavista periaatteista tehdään aina palveluyksiköissä yksilöllisesti konkreettisten työtehtävien kautta, jolloin myös muuhun kuin välittömään asiakastyöhön pääasiassa osallistuvien osalta edellytykset voivat täyttyä.</a:t>
            </a:r>
          </a:p>
          <a:p>
            <a:pPr>
              <a:buFontTx/>
              <a:buChar char="-"/>
            </a:pPr>
            <a:r>
              <a:rPr lang="fi-FI" sz="1900" b="1" dirty="0"/>
              <a:t>Työntekijän soveltuvuuden arviosta vastaa työnantaja</a:t>
            </a:r>
          </a:p>
        </p:txBody>
      </p:sp>
    </p:spTree>
    <p:extLst>
      <p:ext uri="{BB962C8B-B14F-4D97-AF65-F5344CB8AC3E}">
        <p14:creationId xmlns:p14="http://schemas.microsoft.com/office/powerpoint/2010/main" val="85551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B3C4CE-4B18-44E2-930B-66916FE0862B}"/>
              </a:ext>
            </a:extLst>
          </p:cNvPr>
          <p:cNvSpPr>
            <a:spLocks noGrp="1"/>
          </p:cNvSpPr>
          <p:nvPr>
            <p:ph type="ctrTitle"/>
          </p:nvPr>
        </p:nvSpPr>
        <p:spPr/>
        <p:txBody>
          <a:bodyPr/>
          <a:lstStyle/>
          <a:p>
            <a:r>
              <a:rPr lang="fi-FI" noProof="0" dirty="0"/>
              <a:t>Kiitos!</a:t>
            </a:r>
          </a:p>
        </p:txBody>
      </p:sp>
      <p:sp>
        <p:nvSpPr>
          <p:cNvPr id="3" name="Alaotsikko 2">
            <a:extLst>
              <a:ext uri="{FF2B5EF4-FFF2-40B4-BE49-F238E27FC236}">
                <a16:creationId xmlns:a16="http://schemas.microsoft.com/office/drawing/2014/main" id="{678BDA2F-4CFC-4109-9BB2-123BD839DD04}"/>
              </a:ext>
            </a:extLst>
          </p:cNvPr>
          <p:cNvSpPr>
            <a:spLocks noGrp="1"/>
          </p:cNvSpPr>
          <p:nvPr>
            <p:ph type="subTitle" idx="1"/>
          </p:nvPr>
        </p:nvSpPr>
        <p:spPr/>
        <p:txBody>
          <a:bodyPr/>
          <a:lstStyle/>
          <a:p>
            <a:r>
              <a:rPr lang="fi-FI" noProof="0" dirty="0"/>
              <a:t>arttu.malava@valvira.fi</a:t>
            </a:r>
          </a:p>
          <a:p>
            <a:r>
              <a:rPr lang="fi-FI" noProof="0" dirty="0"/>
              <a:t>valvira.fi</a:t>
            </a:r>
          </a:p>
          <a:p>
            <a:r>
              <a:rPr lang="fi-FI" noProof="0" dirty="0"/>
              <a:t>@ValviraViestii</a:t>
            </a:r>
          </a:p>
        </p:txBody>
      </p:sp>
    </p:spTree>
    <p:extLst>
      <p:ext uri="{BB962C8B-B14F-4D97-AF65-F5344CB8AC3E}">
        <p14:creationId xmlns:p14="http://schemas.microsoft.com/office/powerpoint/2010/main" val="200136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A1079-B266-47BD-8C15-E61908BC33F2}"/>
              </a:ext>
            </a:extLst>
          </p:cNvPr>
          <p:cNvSpPr>
            <a:spLocks noGrp="1"/>
          </p:cNvSpPr>
          <p:nvPr>
            <p:ph type="ctrTitle"/>
          </p:nvPr>
        </p:nvSpPr>
        <p:spPr>
          <a:xfrm>
            <a:off x="6315216" y="1734531"/>
            <a:ext cx="5328000" cy="3742441"/>
          </a:xfrm>
        </p:spPr>
        <p:txBody>
          <a:bodyPr>
            <a:normAutofit fontScale="90000"/>
          </a:bodyPr>
          <a:lstStyle/>
          <a:p>
            <a:pPr algn="ctr"/>
            <a:r>
              <a:rPr lang="fi-FI" sz="3400" dirty="0">
                <a:effectLst/>
                <a:latin typeface="Arial" panose="020B0604020202020204" pitchFamily="34" charset="0"/>
                <a:ea typeface="Times New Roman" panose="02020603050405020304" pitchFamily="18" charset="0"/>
              </a:rPr>
              <a:t>Millä eri oikeuksilla sosiaali- ja terveydenhuollon ammattihenkilöt voivat toimia ja mitä työnantajan tulee tarkistaa rekrytoidessaan</a:t>
            </a:r>
            <a:br>
              <a:rPr lang="fi-FI" sz="3400" dirty="0">
                <a:effectLst/>
                <a:latin typeface="Arial" panose="020B0604020202020204" pitchFamily="34" charset="0"/>
                <a:ea typeface="Times New Roman" panose="02020603050405020304" pitchFamily="18" charset="0"/>
              </a:rPr>
            </a:br>
            <a:br>
              <a:rPr lang="fi-FI" sz="3400" dirty="0">
                <a:effectLst/>
                <a:latin typeface="Arial" panose="020B0604020202020204" pitchFamily="34" charset="0"/>
                <a:ea typeface="Times New Roman" panose="02020603050405020304" pitchFamily="18" charset="0"/>
              </a:rPr>
            </a:br>
            <a:endParaRPr lang="fi-FI" sz="1500" b="0" noProof="0" dirty="0"/>
          </a:p>
        </p:txBody>
      </p:sp>
      <p:sp>
        <p:nvSpPr>
          <p:cNvPr id="3" name="Alaotsikko 2">
            <a:extLst>
              <a:ext uri="{FF2B5EF4-FFF2-40B4-BE49-F238E27FC236}">
                <a16:creationId xmlns:a16="http://schemas.microsoft.com/office/drawing/2014/main" id="{F5F932A8-3A59-4A6E-8735-BBCCD63B27D7}"/>
              </a:ext>
            </a:extLst>
          </p:cNvPr>
          <p:cNvSpPr>
            <a:spLocks noGrp="1"/>
          </p:cNvSpPr>
          <p:nvPr>
            <p:ph type="subTitle" idx="1"/>
          </p:nvPr>
        </p:nvSpPr>
        <p:spPr>
          <a:xfrm>
            <a:off x="6315216" y="5265680"/>
            <a:ext cx="5328000" cy="876039"/>
          </a:xfrm>
        </p:spPr>
        <p:txBody>
          <a:bodyPr/>
          <a:lstStyle/>
          <a:p>
            <a:r>
              <a:rPr lang="fi-FI" dirty="0"/>
              <a:t>Ryhmäpäällikkö, esittelijäneuvos Maarit Mikkonen, Valvira</a:t>
            </a:r>
          </a:p>
          <a:p>
            <a:r>
              <a:rPr lang="fi-FI" dirty="0"/>
              <a:t>Webinaari 13.2.2025: Sosiaali- ja terveydenhuollon ammattihenkilöiden omavalvonta </a:t>
            </a:r>
          </a:p>
        </p:txBody>
      </p:sp>
    </p:spTree>
    <p:extLst>
      <p:ext uri="{BB962C8B-B14F-4D97-AF65-F5344CB8AC3E}">
        <p14:creationId xmlns:p14="http://schemas.microsoft.com/office/powerpoint/2010/main" val="147085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E0059-EAD5-46D6-A2D8-C22E0C9192AA}"/>
              </a:ext>
            </a:extLst>
          </p:cNvPr>
          <p:cNvSpPr>
            <a:spLocks noGrp="1"/>
          </p:cNvSpPr>
          <p:nvPr>
            <p:ph type="title"/>
          </p:nvPr>
        </p:nvSpPr>
        <p:spPr/>
        <p:txBody>
          <a:bodyPr anchor="b">
            <a:normAutofit/>
          </a:bodyPr>
          <a:lstStyle/>
          <a:p>
            <a:r>
              <a:rPr lang="fi-FI" dirty="0"/>
              <a:t>Yleistä ammattioikeuksista</a:t>
            </a:r>
            <a:br>
              <a:rPr lang="fi-FI" noProof="0" dirty="0"/>
            </a:br>
            <a:endParaRPr lang="fi-FI" dirty="0"/>
          </a:p>
        </p:txBody>
      </p:sp>
      <p:sp>
        <p:nvSpPr>
          <p:cNvPr id="3" name="Sisällön paikkamerkki 2">
            <a:extLst>
              <a:ext uri="{FF2B5EF4-FFF2-40B4-BE49-F238E27FC236}">
                <a16:creationId xmlns:a16="http://schemas.microsoft.com/office/drawing/2014/main" id="{379245D1-6679-436F-A054-E1EFE352F103}"/>
              </a:ext>
            </a:extLst>
          </p:cNvPr>
          <p:cNvSpPr>
            <a:spLocks noGrp="1"/>
          </p:cNvSpPr>
          <p:nvPr>
            <p:ph idx="1"/>
          </p:nvPr>
        </p:nvSpPr>
        <p:spPr/>
        <p:txBody>
          <a:bodyPr>
            <a:normAutofit/>
          </a:bodyPr>
          <a:lstStyle/>
          <a:p>
            <a:pPr>
              <a:lnSpc>
                <a:spcPct val="90000"/>
              </a:lnSpc>
            </a:pPr>
            <a:r>
              <a:rPr lang="fi-FI" sz="1600" noProof="0" dirty="0"/>
              <a:t>Valvira myöntää ammatinharjoittamisoikeuden sosiaali- ja terveydenhuollon ammattihenkilöille (</a:t>
            </a:r>
            <a:r>
              <a:rPr lang="fi-FI" sz="1600" dirty="0"/>
              <a:t>lait </a:t>
            </a:r>
            <a:r>
              <a:rPr lang="fi-FI" sz="1600" noProof="0" dirty="0"/>
              <a:t>sosiaalihuollon ammattihenkilöistä ja terveydenhuollon ammattihenkilöistä) </a:t>
            </a:r>
          </a:p>
          <a:p>
            <a:pPr>
              <a:lnSpc>
                <a:spcPct val="90000"/>
              </a:lnSpc>
            </a:pPr>
            <a:r>
              <a:rPr lang="fi-FI" sz="1600" dirty="0"/>
              <a:t>Ammatteja yhteensä 37</a:t>
            </a:r>
          </a:p>
          <a:p>
            <a:pPr lvl="1">
              <a:lnSpc>
                <a:spcPct val="90000"/>
              </a:lnSpc>
              <a:spcBef>
                <a:spcPts val="600"/>
              </a:spcBef>
            </a:pPr>
            <a:r>
              <a:rPr lang="fi-FI" sz="1600" b="1" noProof="0" dirty="0"/>
              <a:t>Terveydenhuollon</a:t>
            </a:r>
            <a:r>
              <a:rPr lang="fi-FI" sz="1600" b="1" dirty="0"/>
              <a:t> ammatteja 30</a:t>
            </a:r>
            <a:r>
              <a:rPr lang="fi-FI" sz="1600" dirty="0"/>
              <a:t>: laillistettavat 17, nimikesuojatut ammattinimikkeet 13</a:t>
            </a:r>
          </a:p>
          <a:p>
            <a:pPr lvl="1">
              <a:lnSpc>
                <a:spcPct val="90000"/>
              </a:lnSpc>
              <a:spcBef>
                <a:spcPts val="600"/>
              </a:spcBef>
            </a:pPr>
            <a:r>
              <a:rPr lang="fi-FI" sz="1600" b="1" noProof="0" dirty="0"/>
              <a:t>Sosiaalihuollon am</a:t>
            </a:r>
            <a:r>
              <a:rPr lang="fi-FI" sz="1600" b="1" dirty="0"/>
              <a:t>matteja 7</a:t>
            </a:r>
            <a:r>
              <a:rPr lang="fi-FI" sz="1600" dirty="0"/>
              <a:t>: laillistettavat 4, nimikesuojatut ammattinimikkeet 3</a:t>
            </a:r>
            <a:endParaRPr lang="fi-FI" sz="1600" noProof="0" dirty="0"/>
          </a:p>
          <a:p>
            <a:pPr>
              <a:lnSpc>
                <a:spcPct val="90000"/>
              </a:lnSpc>
            </a:pPr>
            <a:r>
              <a:rPr lang="fi-FI" sz="1600" b="1" noProof="0" dirty="0"/>
              <a:t>Laillistettava ammatti</a:t>
            </a:r>
            <a:r>
              <a:rPr lang="fi-FI" sz="1600" noProof="0" dirty="0"/>
              <a:t>:</a:t>
            </a:r>
          </a:p>
          <a:p>
            <a:pPr lvl="1">
              <a:lnSpc>
                <a:spcPct val="90000"/>
              </a:lnSpc>
            </a:pPr>
            <a:r>
              <a:rPr lang="fi-FI" sz="1600" noProof="0" dirty="0"/>
              <a:t>Laillistettavien terveydenhuollon ammattihenkilöiden tehtävissä </a:t>
            </a:r>
            <a:r>
              <a:rPr lang="fi-FI" sz="1600" u="sng" noProof="0" dirty="0"/>
              <a:t>saa toimia vain Valviran myöntämän laillistuksen saanut henkilö</a:t>
            </a:r>
          </a:p>
          <a:p>
            <a:pPr>
              <a:lnSpc>
                <a:spcPct val="90000"/>
              </a:lnSpc>
            </a:pPr>
            <a:r>
              <a:rPr lang="fi-FI" sz="1600" b="1" dirty="0"/>
              <a:t>Nimikesuojattu ammattinimike</a:t>
            </a:r>
            <a:r>
              <a:rPr lang="fi-FI" sz="1600" dirty="0"/>
              <a:t>:</a:t>
            </a:r>
          </a:p>
          <a:p>
            <a:pPr lvl="1">
              <a:lnSpc>
                <a:spcPct val="90000"/>
              </a:lnSpc>
            </a:pPr>
            <a:r>
              <a:rPr lang="fi-FI" sz="1600" dirty="0"/>
              <a:t>Nimikesuojattujen ammattihenkilöiden ammateissa </a:t>
            </a:r>
            <a:r>
              <a:rPr lang="fi-FI" sz="1600" u="sng" dirty="0"/>
              <a:t>voivat toimia muutkin henkilöt, joilla on hoitamaansa tehtävään riittävä koulutus, kokemus ja ammattitaito</a:t>
            </a:r>
            <a:r>
              <a:rPr lang="fi-FI" sz="1600" dirty="0"/>
              <a:t>.</a:t>
            </a:r>
          </a:p>
          <a:p>
            <a:pPr lvl="2">
              <a:lnSpc>
                <a:spcPct val="90000"/>
              </a:lnSpc>
            </a:pPr>
            <a:r>
              <a:rPr lang="fi-FI" dirty="0"/>
              <a:t>ei kuitenkaan oikeutta käyttää nimikesuojattua ammattinimikettä, poikkeuksena terveydenhuollon lähihoitaja</a:t>
            </a:r>
          </a:p>
        </p:txBody>
      </p:sp>
      <p:sp>
        <p:nvSpPr>
          <p:cNvPr id="4" name="Dian numeron paikkamerkki 3">
            <a:extLst>
              <a:ext uri="{FF2B5EF4-FFF2-40B4-BE49-F238E27FC236}">
                <a16:creationId xmlns:a16="http://schemas.microsoft.com/office/drawing/2014/main" id="{4E287C88-0390-4FDD-B95A-ABB1BA6C80BA}"/>
              </a:ext>
            </a:extLst>
          </p:cNvPr>
          <p:cNvSpPr>
            <a:spLocks noGrp="1"/>
          </p:cNvSpPr>
          <p:nvPr>
            <p:ph type="sldNum" sz="quarter" idx="12"/>
          </p:nvPr>
        </p:nvSpPr>
        <p:spPr/>
        <p:txBody>
          <a:bodyPr anchor="ctr">
            <a:normAutofit/>
          </a:bodyPr>
          <a:lstStyle/>
          <a:p>
            <a:pPr>
              <a:spcAft>
                <a:spcPts val="600"/>
              </a:spcAft>
            </a:pPr>
            <a:fld id="{066C7BC8-A4A3-4653-AED5-D8A5565485F8}" type="slidenum">
              <a:rPr lang="fi-FI" smtClean="0"/>
              <a:pPr>
                <a:spcAft>
                  <a:spcPts val="600"/>
                </a:spcAft>
              </a:pPr>
              <a:t>16</a:t>
            </a:fld>
            <a:endParaRPr lang="fi-FI"/>
          </a:p>
        </p:txBody>
      </p:sp>
    </p:spTree>
    <p:extLst>
      <p:ext uri="{BB962C8B-B14F-4D97-AF65-F5344CB8AC3E}">
        <p14:creationId xmlns:p14="http://schemas.microsoft.com/office/powerpoint/2010/main" val="353908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E0059-EAD5-46D6-A2D8-C22E0C9192AA}"/>
              </a:ext>
            </a:extLst>
          </p:cNvPr>
          <p:cNvSpPr>
            <a:spLocks noGrp="1"/>
          </p:cNvSpPr>
          <p:nvPr>
            <p:ph type="title"/>
          </p:nvPr>
        </p:nvSpPr>
        <p:spPr>
          <a:xfrm>
            <a:off x="941294" y="365126"/>
            <a:ext cx="10170000" cy="1124310"/>
          </a:xfrm>
        </p:spPr>
        <p:txBody>
          <a:bodyPr>
            <a:normAutofit/>
          </a:bodyPr>
          <a:lstStyle/>
          <a:p>
            <a:r>
              <a:rPr lang="fi-FI" noProof="0" dirty="0"/>
              <a:t>Käsittelyajoista</a:t>
            </a:r>
            <a:br>
              <a:rPr lang="fi-FI" noProof="0" dirty="0"/>
            </a:br>
            <a:endParaRPr lang="fi-FI" dirty="0"/>
          </a:p>
        </p:txBody>
      </p:sp>
      <p:sp>
        <p:nvSpPr>
          <p:cNvPr id="3" name="Sisällön paikkamerkki 2">
            <a:extLst>
              <a:ext uri="{FF2B5EF4-FFF2-40B4-BE49-F238E27FC236}">
                <a16:creationId xmlns:a16="http://schemas.microsoft.com/office/drawing/2014/main" id="{379245D1-6679-436F-A054-E1EFE352F103}"/>
              </a:ext>
            </a:extLst>
          </p:cNvPr>
          <p:cNvSpPr>
            <a:spLocks noGrp="1"/>
          </p:cNvSpPr>
          <p:nvPr>
            <p:ph idx="1"/>
          </p:nvPr>
        </p:nvSpPr>
        <p:spPr>
          <a:xfrm>
            <a:off x="941294" y="1159497"/>
            <a:ext cx="10170000" cy="5099901"/>
          </a:xfrm>
        </p:spPr>
        <p:txBody>
          <a:bodyPr>
            <a:normAutofit/>
          </a:bodyPr>
          <a:lstStyle/>
          <a:p>
            <a:r>
              <a:rPr lang="fi-FI" dirty="0"/>
              <a:t>Suomessa kouluttaneen laillistus ja nimikesuojaushakemus</a:t>
            </a:r>
          </a:p>
          <a:p>
            <a:pPr lvl="1"/>
            <a:r>
              <a:rPr lang="fi-FI" dirty="0"/>
              <a:t>Nettisivujen mukaan 30 päivää, mutta joskus tullut jopa samana päivänä kun on hakenut</a:t>
            </a:r>
          </a:p>
          <a:p>
            <a:r>
              <a:rPr lang="fi-FI" dirty="0"/>
              <a:t>Suomessa opiskelevat opiskelijan rekisteröinti</a:t>
            </a:r>
          </a:p>
          <a:p>
            <a:pPr lvl="1"/>
            <a:r>
              <a:rPr lang="fi-FI" dirty="0"/>
              <a:t>Noin 7 arkipäivää</a:t>
            </a:r>
          </a:p>
          <a:p>
            <a:r>
              <a:rPr lang="fi-FI" dirty="0"/>
              <a:t>EU/ETA-lääkärit ja muut toisessa EU/ETA-valtiossa opiskelleiden opiskelijarekisteröinnit</a:t>
            </a:r>
          </a:p>
          <a:p>
            <a:pPr lvl="1"/>
            <a:r>
              <a:rPr lang="fi-FI" dirty="0"/>
              <a:t>Opiskelijarekisteröintihakemusten vähimmäiskäsittelyaika on 30 päivää. </a:t>
            </a:r>
          </a:p>
          <a:p>
            <a:pPr lvl="1"/>
            <a:r>
              <a:rPr lang="fi-FI" dirty="0"/>
              <a:t>Nimikesuojaus- tai laillistushakemusten käsittelyaika on määritelty terveydenhuollon ammattihenkilöistä annetussa laissa 3–4 kuukaudeksi. Käsittelyaika tulee EU-direktiivistä ja se on sama kaikissa jäsenvaltioissa. Ilmoitus puuttuvista asiakirjoista lähetetään 30 päivässä hakemuksen saapumisesta. Jos hakemus käsitellään automaattisessa tunnustamisjärjestelmässä, eikä ole täydennettävää (lääkäri, hammaslääkäri, proviisori, sairaanhoitaja ja kätilö), on mahdollista, että hakemus käsitellään 30 päivän kuluessa.</a:t>
            </a:r>
          </a:p>
          <a:p>
            <a:endParaRPr lang="fi-FI" sz="1400" dirty="0"/>
          </a:p>
        </p:txBody>
      </p:sp>
      <p:sp>
        <p:nvSpPr>
          <p:cNvPr id="4" name="Dian numeron paikkamerkki 3">
            <a:extLst>
              <a:ext uri="{FF2B5EF4-FFF2-40B4-BE49-F238E27FC236}">
                <a16:creationId xmlns:a16="http://schemas.microsoft.com/office/drawing/2014/main" id="{4E287C88-0390-4FDD-B95A-ABB1BA6C80BA}"/>
              </a:ext>
            </a:extLst>
          </p:cNvPr>
          <p:cNvSpPr>
            <a:spLocks noGrp="1"/>
          </p:cNvSpPr>
          <p:nvPr>
            <p:ph type="sldNum" sz="quarter" idx="12"/>
          </p:nvPr>
        </p:nvSpPr>
        <p:spPr/>
        <p:txBody>
          <a:bodyPr/>
          <a:lstStyle/>
          <a:p>
            <a:pPr algn="l"/>
            <a:fld id="{066C7BC8-A4A3-4653-AED5-D8A5565485F8}" type="slidenum">
              <a:rPr lang="fi-FI" smtClean="0"/>
              <a:pPr algn="l"/>
              <a:t>17</a:t>
            </a:fld>
            <a:endParaRPr lang="fi-FI" dirty="0"/>
          </a:p>
        </p:txBody>
      </p:sp>
    </p:spTree>
    <p:extLst>
      <p:ext uri="{BB962C8B-B14F-4D97-AF65-F5344CB8AC3E}">
        <p14:creationId xmlns:p14="http://schemas.microsoft.com/office/powerpoint/2010/main" val="229319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E0059-EAD5-46D6-A2D8-C22E0C9192AA}"/>
              </a:ext>
            </a:extLst>
          </p:cNvPr>
          <p:cNvSpPr>
            <a:spLocks noGrp="1"/>
          </p:cNvSpPr>
          <p:nvPr>
            <p:ph type="title"/>
          </p:nvPr>
        </p:nvSpPr>
        <p:spPr>
          <a:xfrm>
            <a:off x="941294" y="365126"/>
            <a:ext cx="10170000" cy="794371"/>
          </a:xfrm>
        </p:spPr>
        <p:txBody>
          <a:bodyPr>
            <a:normAutofit fontScale="90000"/>
          </a:bodyPr>
          <a:lstStyle/>
          <a:p>
            <a:r>
              <a:rPr lang="fi-FI" noProof="0" dirty="0"/>
              <a:t>Jatkoa käsittelyajoista</a:t>
            </a:r>
            <a:br>
              <a:rPr lang="fi-FI" noProof="0" dirty="0"/>
            </a:br>
            <a:endParaRPr lang="fi-FI" dirty="0"/>
          </a:p>
        </p:txBody>
      </p:sp>
      <p:sp>
        <p:nvSpPr>
          <p:cNvPr id="3" name="Sisällön paikkamerkki 2">
            <a:extLst>
              <a:ext uri="{FF2B5EF4-FFF2-40B4-BE49-F238E27FC236}">
                <a16:creationId xmlns:a16="http://schemas.microsoft.com/office/drawing/2014/main" id="{379245D1-6679-436F-A054-E1EFE352F103}"/>
              </a:ext>
            </a:extLst>
          </p:cNvPr>
          <p:cNvSpPr>
            <a:spLocks noGrp="1"/>
          </p:cNvSpPr>
          <p:nvPr>
            <p:ph idx="1"/>
          </p:nvPr>
        </p:nvSpPr>
        <p:spPr>
          <a:xfrm>
            <a:off x="941294" y="1159497"/>
            <a:ext cx="10170000" cy="5099901"/>
          </a:xfrm>
        </p:spPr>
        <p:txBody>
          <a:bodyPr>
            <a:normAutofit/>
          </a:bodyPr>
          <a:lstStyle/>
          <a:p>
            <a:r>
              <a:rPr lang="fi-FI" dirty="0"/>
              <a:t>Jos Valviralla on perusteltua aihetta epäillä, että terveydenhuollon ammattioikeutta hakeva henkilö on 1 momentissa mainituista syistä kykenemätön toimimaan asianomaisessa ammatissa, Sosiaali- ja terveysalan lupa- ja valvontavirasto voi edellyttää hakijalta ammatillisen toimintakyvyn ja terveydentilan selvittämistä lääkärintarkastuksen tai sairaalatutkimuksen avulla.</a:t>
            </a:r>
          </a:p>
          <a:p>
            <a:r>
              <a:rPr lang="fi-FI" dirty="0"/>
              <a:t>Jos on perusteltua aihetta epäillä, että terveydenhuollon ammattihenkilön ammattioikeutta hakevan henkilön ammatinharjoittamistaidossa tai ammattitiedoissa on puutteita, Sosiaali- ja terveysalan lupa- ja valvontavirasto voi edellyttää hakijalta ammattitaidon selvittämistä työkokeilun, työnäytteen tai kuulustelun avulla</a:t>
            </a:r>
          </a:p>
          <a:p>
            <a:pPr marL="358775" lvl="1" indent="0">
              <a:buNone/>
            </a:pPr>
            <a:r>
              <a:rPr lang="fi-FI" dirty="0"/>
              <a:t>		</a:t>
            </a:r>
            <a:r>
              <a:rPr lang="fi-FI" b="1" dirty="0"/>
              <a:t>Valvira ei siis myönnä kaikille hakijoille ammattioikeutta ja siksi 				työsopimusta ei tule laatia ennen kuin ammatinharjoittamisoikeus on 			myönnetty</a:t>
            </a:r>
          </a:p>
          <a:p>
            <a:pPr marL="358775" lvl="1" indent="0">
              <a:buNone/>
            </a:pPr>
            <a:r>
              <a:rPr lang="fi-FI" sz="2100" dirty="0"/>
              <a:t>Sosiaalihuollon puolella ei ole vastaavia säännöksiä</a:t>
            </a:r>
          </a:p>
          <a:p>
            <a:endParaRPr lang="fi-FI" sz="1400" dirty="0"/>
          </a:p>
        </p:txBody>
      </p:sp>
      <p:sp>
        <p:nvSpPr>
          <p:cNvPr id="4" name="Dian numeron paikkamerkki 3">
            <a:extLst>
              <a:ext uri="{FF2B5EF4-FFF2-40B4-BE49-F238E27FC236}">
                <a16:creationId xmlns:a16="http://schemas.microsoft.com/office/drawing/2014/main" id="{4E287C88-0390-4FDD-B95A-ABB1BA6C80BA}"/>
              </a:ext>
            </a:extLst>
          </p:cNvPr>
          <p:cNvSpPr>
            <a:spLocks noGrp="1"/>
          </p:cNvSpPr>
          <p:nvPr>
            <p:ph type="sldNum" sz="quarter" idx="12"/>
          </p:nvPr>
        </p:nvSpPr>
        <p:spPr/>
        <p:txBody>
          <a:bodyPr/>
          <a:lstStyle/>
          <a:p>
            <a:pPr algn="l"/>
            <a:fld id="{066C7BC8-A4A3-4653-AED5-D8A5565485F8}" type="slidenum">
              <a:rPr lang="fi-FI" smtClean="0"/>
              <a:pPr algn="l"/>
              <a:t>18</a:t>
            </a:fld>
            <a:endParaRPr lang="fi-FI" dirty="0"/>
          </a:p>
        </p:txBody>
      </p:sp>
      <p:sp>
        <p:nvSpPr>
          <p:cNvPr id="5" name="Nuoli: Oikea 4">
            <a:extLst>
              <a:ext uri="{FF2B5EF4-FFF2-40B4-BE49-F238E27FC236}">
                <a16:creationId xmlns:a16="http://schemas.microsoft.com/office/drawing/2014/main" id="{5195D47F-7EC3-2581-1001-641D02188693}"/>
              </a:ext>
              <a:ext uri="{C183D7F6-B498-43B3-948B-1728B52AA6E4}">
                <adec:decorative xmlns:adec="http://schemas.microsoft.com/office/drawing/2017/decorative" val="1"/>
              </a:ext>
            </a:extLst>
          </p:cNvPr>
          <p:cNvSpPr/>
          <p:nvPr/>
        </p:nvSpPr>
        <p:spPr>
          <a:xfrm>
            <a:off x="1371600" y="4917453"/>
            <a:ext cx="971550" cy="33146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4608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E0059-EAD5-46D6-A2D8-C22E0C9192AA}"/>
              </a:ext>
            </a:extLst>
          </p:cNvPr>
          <p:cNvSpPr>
            <a:spLocks noGrp="1"/>
          </p:cNvSpPr>
          <p:nvPr>
            <p:ph type="title"/>
          </p:nvPr>
        </p:nvSpPr>
        <p:spPr>
          <a:xfrm>
            <a:off x="941294" y="365126"/>
            <a:ext cx="10170000" cy="877266"/>
          </a:xfrm>
        </p:spPr>
        <p:txBody>
          <a:bodyPr anchor="b">
            <a:normAutofit/>
          </a:bodyPr>
          <a:lstStyle/>
          <a:p>
            <a:r>
              <a:rPr lang="fi-FI" dirty="0"/>
              <a:t>Lähihoitaja</a:t>
            </a:r>
          </a:p>
        </p:txBody>
      </p:sp>
      <p:sp>
        <p:nvSpPr>
          <p:cNvPr id="3" name="Sisällön paikkamerkki 2">
            <a:extLst>
              <a:ext uri="{FF2B5EF4-FFF2-40B4-BE49-F238E27FC236}">
                <a16:creationId xmlns:a16="http://schemas.microsoft.com/office/drawing/2014/main" id="{379245D1-6679-436F-A054-E1EFE352F103}"/>
              </a:ext>
            </a:extLst>
          </p:cNvPr>
          <p:cNvSpPr>
            <a:spLocks noGrp="1"/>
          </p:cNvSpPr>
          <p:nvPr>
            <p:ph idx="1"/>
          </p:nvPr>
        </p:nvSpPr>
        <p:spPr>
          <a:xfrm>
            <a:off x="941294" y="1530626"/>
            <a:ext cx="10170000" cy="4481374"/>
          </a:xfrm>
        </p:spPr>
        <p:txBody>
          <a:bodyPr>
            <a:normAutofit/>
          </a:bodyPr>
          <a:lstStyle/>
          <a:p>
            <a:pPr marL="0" indent="0">
              <a:lnSpc>
                <a:spcPct val="90000"/>
              </a:lnSpc>
              <a:buNone/>
            </a:pPr>
            <a:r>
              <a:rPr lang="fi-FI" sz="2400" dirty="0"/>
              <a:t>Työnantajan s-posti:</a:t>
            </a:r>
          </a:p>
          <a:p>
            <a:pPr marL="0" indent="0">
              <a:lnSpc>
                <a:spcPct val="90000"/>
              </a:lnSpc>
              <a:buNone/>
            </a:pPr>
            <a:r>
              <a:rPr lang="fi-FI" sz="2400" b="1" dirty="0"/>
              <a:t>”Sen verran tiedän, että lähihoitajalle riittää rekisteröinti toiseen rekisteriin”</a:t>
            </a:r>
            <a:endParaRPr lang="fi-FI" sz="2400" dirty="0"/>
          </a:p>
          <a:p>
            <a:pPr marL="0" indent="0">
              <a:lnSpc>
                <a:spcPct val="90000"/>
              </a:lnSpc>
              <a:buNone/>
            </a:pPr>
            <a:r>
              <a:rPr lang="fi-FI" sz="2400" dirty="0"/>
              <a:t>Lähihoitaja on sekä terveydenhuollon että sosiaalihuollon nimikesuojattu ammattihenkilö.  </a:t>
            </a:r>
          </a:p>
          <a:p>
            <a:pPr marL="0" indent="0">
              <a:lnSpc>
                <a:spcPct val="90000"/>
              </a:lnSpc>
              <a:buNone/>
            </a:pPr>
            <a:r>
              <a:rPr lang="fi-FI" sz="2400" dirty="0"/>
              <a:t>Koulutus on säännelty, joten terveydenhuollon puolella saa käyttää nimikettä suoraan koulutuksen perusteella, mutta sosiaalihuollon puolella ei!!!!</a:t>
            </a:r>
          </a:p>
          <a:p>
            <a:pPr marL="0" indent="0">
              <a:lnSpc>
                <a:spcPct val="90000"/>
              </a:lnSpc>
              <a:buNone/>
            </a:pPr>
            <a:r>
              <a:rPr lang="fi-FI" sz="2400" dirty="0"/>
              <a:t>Helpointa edellyttää kaikilta rekisteröitymistä sekä Terhikkiin että Suosikkiin</a:t>
            </a:r>
          </a:p>
          <a:p>
            <a:pPr marL="0" indent="0">
              <a:lnSpc>
                <a:spcPct val="90000"/>
              </a:lnSpc>
              <a:buNone/>
            </a:pPr>
            <a:endParaRPr lang="fi-FI" sz="2400" dirty="0"/>
          </a:p>
          <a:p>
            <a:pPr marL="0" indent="0">
              <a:lnSpc>
                <a:spcPct val="90000"/>
              </a:lnSpc>
              <a:buNone/>
            </a:pPr>
            <a:endParaRPr lang="fi-FI" sz="2400" dirty="0"/>
          </a:p>
          <a:p>
            <a:pPr marL="0" indent="0">
              <a:lnSpc>
                <a:spcPct val="90000"/>
              </a:lnSpc>
              <a:buNone/>
            </a:pPr>
            <a:endParaRPr lang="fi-FI" sz="2400" dirty="0"/>
          </a:p>
        </p:txBody>
      </p:sp>
      <p:sp>
        <p:nvSpPr>
          <p:cNvPr id="4" name="Dian numeron paikkamerkki 3">
            <a:extLst>
              <a:ext uri="{FF2B5EF4-FFF2-40B4-BE49-F238E27FC236}">
                <a16:creationId xmlns:a16="http://schemas.microsoft.com/office/drawing/2014/main" id="{4E287C88-0390-4FDD-B95A-ABB1BA6C80BA}"/>
              </a:ext>
            </a:extLst>
          </p:cNvPr>
          <p:cNvSpPr>
            <a:spLocks noGrp="1"/>
          </p:cNvSpPr>
          <p:nvPr>
            <p:ph type="sldNum" sz="quarter" idx="12"/>
          </p:nvPr>
        </p:nvSpPr>
        <p:spPr/>
        <p:txBody>
          <a:bodyPr anchor="ctr">
            <a:normAutofit/>
          </a:bodyPr>
          <a:lstStyle/>
          <a:p>
            <a:pPr>
              <a:spcAft>
                <a:spcPts val="600"/>
              </a:spcAft>
            </a:pPr>
            <a:fld id="{066C7BC8-A4A3-4653-AED5-D8A5565485F8}" type="slidenum">
              <a:rPr lang="fi-FI" smtClean="0"/>
              <a:pPr>
                <a:spcAft>
                  <a:spcPts val="600"/>
                </a:spcAft>
              </a:pPr>
              <a:t>19</a:t>
            </a:fld>
            <a:endParaRPr lang="fi-FI"/>
          </a:p>
        </p:txBody>
      </p:sp>
      <p:cxnSp>
        <p:nvCxnSpPr>
          <p:cNvPr id="6" name="Suora yhdysviiva 5">
            <a:extLst>
              <a:ext uri="{FF2B5EF4-FFF2-40B4-BE49-F238E27FC236}">
                <a16:creationId xmlns:a16="http://schemas.microsoft.com/office/drawing/2014/main" id="{0A391487-EE87-4C39-95C6-438F7F9D43DD}"/>
              </a:ext>
              <a:ext uri="{C183D7F6-B498-43B3-948B-1728B52AA6E4}">
                <adec:decorative xmlns:adec="http://schemas.microsoft.com/office/drawing/2017/decorative" val="1"/>
              </a:ext>
            </a:extLst>
          </p:cNvPr>
          <p:cNvCxnSpPr>
            <a:cxnSpLocks/>
          </p:cNvCxnSpPr>
          <p:nvPr/>
        </p:nvCxnSpPr>
        <p:spPr>
          <a:xfrm>
            <a:off x="1103765" y="1972917"/>
            <a:ext cx="9320204" cy="461811"/>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uora yhdysviiva 7">
            <a:extLst>
              <a:ext uri="{FF2B5EF4-FFF2-40B4-BE49-F238E27FC236}">
                <a16:creationId xmlns:a16="http://schemas.microsoft.com/office/drawing/2014/main" id="{B5CD6980-4B74-C4ED-48E4-777AB57D636F}"/>
              </a:ext>
              <a:ext uri="{C183D7F6-B498-43B3-948B-1728B52AA6E4}">
                <adec:decorative xmlns:adec="http://schemas.microsoft.com/office/drawing/2017/decorative" val="1"/>
              </a:ext>
            </a:extLst>
          </p:cNvPr>
          <p:cNvCxnSpPr/>
          <p:nvPr/>
        </p:nvCxnSpPr>
        <p:spPr>
          <a:xfrm flipV="1">
            <a:off x="941294" y="1923222"/>
            <a:ext cx="9482675" cy="636105"/>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708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A1079-B266-47BD-8C15-E61908BC33F2}"/>
              </a:ext>
            </a:extLst>
          </p:cNvPr>
          <p:cNvSpPr>
            <a:spLocks noGrp="1"/>
          </p:cNvSpPr>
          <p:nvPr>
            <p:ph type="ctrTitle"/>
          </p:nvPr>
        </p:nvSpPr>
        <p:spPr>
          <a:xfrm>
            <a:off x="2121763" y="2605753"/>
            <a:ext cx="9521453" cy="1620018"/>
          </a:xfrm>
        </p:spPr>
        <p:txBody>
          <a:bodyPr/>
          <a:lstStyle/>
          <a:p>
            <a:r>
              <a:rPr lang="fi-FI" noProof="0" dirty="0"/>
              <a:t>Ammattihenkilöiden omavalvonnasta valvontalaissa ja omavalvontamääräyksessä</a:t>
            </a:r>
          </a:p>
        </p:txBody>
      </p:sp>
      <p:sp>
        <p:nvSpPr>
          <p:cNvPr id="3" name="Alaotsikko 2">
            <a:extLst>
              <a:ext uri="{FF2B5EF4-FFF2-40B4-BE49-F238E27FC236}">
                <a16:creationId xmlns:a16="http://schemas.microsoft.com/office/drawing/2014/main" id="{F5F932A8-3A59-4A6E-8735-BBCCD63B27D7}"/>
              </a:ext>
            </a:extLst>
          </p:cNvPr>
          <p:cNvSpPr>
            <a:spLocks noGrp="1"/>
          </p:cNvSpPr>
          <p:nvPr>
            <p:ph type="subTitle" idx="1"/>
          </p:nvPr>
        </p:nvSpPr>
        <p:spPr>
          <a:xfrm>
            <a:off x="6315216" y="5265681"/>
            <a:ext cx="5328000" cy="851340"/>
          </a:xfrm>
        </p:spPr>
        <p:txBody>
          <a:bodyPr/>
          <a:lstStyle/>
          <a:p>
            <a:r>
              <a:rPr lang="fi-FI" dirty="0"/>
              <a:t>Johtava asiantuntija Arttu Malava, Valvira </a:t>
            </a:r>
            <a:endParaRPr lang="fi-FI" noProof="0" dirty="0"/>
          </a:p>
          <a:p>
            <a:r>
              <a:rPr lang="fi-FI" dirty="0"/>
              <a:t>Webinaari 13.2.2025: Sosiaali- ja terveydenhuollon ammattihenkilöiden omavalvonta </a:t>
            </a:r>
            <a:endParaRPr lang="fi-FI" noProof="0" dirty="0"/>
          </a:p>
        </p:txBody>
      </p:sp>
    </p:spTree>
    <p:extLst>
      <p:ext uri="{BB962C8B-B14F-4D97-AF65-F5344CB8AC3E}">
        <p14:creationId xmlns:p14="http://schemas.microsoft.com/office/powerpoint/2010/main" val="968960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CAD3E-E1E6-8192-147B-2F5DE0AEFCC7}"/>
              </a:ext>
            </a:extLst>
          </p:cNvPr>
          <p:cNvSpPr>
            <a:spLocks noGrp="1"/>
          </p:cNvSpPr>
          <p:nvPr>
            <p:ph type="title"/>
          </p:nvPr>
        </p:nvSpPr>
        <p:spPr>
          <a:xfrm>
            <a:off x="941294" y="641350"/>
            <a:ext cx="10170000" cy="825500"/>
          </a:xfrm>
        </p:spPr>
        <p:txBody>
          <a:bodyPr>
            <a:normAutofit fontScale="90000"/>
          </a:bodyPr>
          <a:lstStyle/>
          <a:p>
            <a:r>
              <a:rPr lang="fi-FI" dirty="0"/>
              <a:t>Laillistetun terveydenhuollon ammattihenkilön tehtävissä toimiminen opiskelijana</a:t>
            </a:r>
          </a:p>
        </p:txBody>
      </p:sp>
      <p:sp>
        <p:nvSpPr>
          <p:cNvPr id="4" name="Sisällön paikkamerkki 3">
            <a:extLst>
              <a:ext uri="{FF2B5EF4-FFF2-40B4-BE49-F238E27FC236}">
                <a16:creationId xmlns:a16="http://schemas.microsoft.com/office/drawing/2014/main" id="{4BFD6704-C3E1-B8DA-6A36-BEC8065CD286}"/>
              </a:ext>
            </a:extLst>
          </p:cNvPr>
          <p:cNvSpPr>
            <a:spLocks noGrp="1"/>
          </p:cNvSpPr>
          <p:nvPr>
            <p:ph idx="1"/>
          </p:nvPr>
        </p:nvSpPr>
        <p:spPr>
          <a:xfrm>
            <a:off x="941294" y="1390649"/>
            <a:ext cx="10170000" cy="5247715"/>
          </a:xfrm>
        </p:spPr>
        <p:txBody>
          <a:bodyPr>
            <a:normAutofit/>
          </a:bodyPr>
          <a:lstStyle/>
          <a:p>
            <a:pPr marL="0" indent="0">
              <a:buNone/>
            </a:pPr>
            <a:r>
              <a:rPr lang="fi-FI" dirty="0"/>
              <a:t>Hammaslääketieteen, lääketieteen ja farmasian alan opiskelijat rekisteröidään</a:t>
            </a:r>
          </a:p>
          <a:p>
            <a:pPr lvl="1"/>
            <a:r>
              <a:rPr lang="fi-FI" u="sng" dirty="0"/>
              <a:t>Työnantaja vastaa siitä, että henkilöllä on suoritettujen opintojen perusteella riittävät edellytykset kyseisen tehtävän hoitamiseen ja kielitaidosta</a:t>
            </a:r>
          </a:p>
          <a:p>
            <a:pPr marL="0" indent="0">
              <a:buNone/>
            </a:pPr>
            <a:r>
              <a:rPr lang="fi-FI" dirty="0"/>
              <a:t>Muut terveydenhuollon laillistettavat ammatit:</a:t>
            </a:r>
          </a:p>
          <a:p>
            <a:pPr>
              <a:buFontTx/>
              <a:buChar char="-"/>
            </a:pPr>
            <a:r>
              <a:rPr lang="fi-FI" dirty="0"/>
              <a:t>hyväksytysti suoritettu 2/3 osaa opinnoista </a:t>
            </a:r>
          </a:p>
          <a:p>
            <a:pPr lvl="1"/>
            <a:r>
              <a:rPr lang="fi-FI" u="sng" dirty="0"/>
              <a:t>Työnantaja vastaa siitä, että henkilöllä on käytännössä saavutetun kokemuksen tai muiden seikkojen perusteella riittävät edellytykset kyseisen tehtävän hoitamiseen ja kielitaidosta</a:t>
            </a:r>
          </a:p>
          <a:p>
            <a:pPr marL="0" indent="0">
              <a:buNone/>
            </a:pPr>
            <a:r>
              <a:rPr lang="fi-FI" dirty="0"/>
              <a:t>Johto ja valvonta</a:t>
            </a:r>
          </a:p>
          <a:p>
            <a:pPr marL="0" indent="0">
              <a:buNone/>
            </a:pPr>
            <a:r>
              <a:rPr lang="fi-FI" dirty="0"/>
              <a:t>Edellyttää läsnäoloa oppilaitoksessa</a:t>
            </a:r>
          </a:p>
          <a:p>
            <a:pPr marL="0" indent="0">
              <a:buNone/>
            </a:pPr>
            <a:r>
              <a:rPr lang="fi-FI" dirty="0"/>
              <a:t>Opiskelija ei saa toimia sen jälkeen kun opintojen aloittamisesta on kulunut yli 10 vuotta tai valmistumisesta yli 30 vrk</a:t>
            </a:r>
          </a:p>
          <a:p>
            <a:pPr marL="0" indent="0">
              <a:buNone/>
            </a:pP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0DDDD4C4-499D-9C48-5F39-867AA6C9C7AC}"/>
              </a:ext>
            </a:extLst>
          </p:cNvPr>
          <p:cNvSpPr>
            <a:spLocks noGrp="1"/>
          </p:cNvSpPr>
          <p:nvPr>
            <p:ph type="sldNum" sz="quarter" idx="12"/>
          </p:nvPr>
        </p:nvSpPr>
        <p:spPr/>
        <p:txBody>
          <a:bodyPr/>
          <a:lstStyle/>
          <a:p>
            <a:pPr algn="l"/>
            <a:fld id="{066C7BC8-A4A3-4653-AED5-D8A5565485F8}" type="slidenum">
              <a:rPr lang="fi-FI" smtClean="0"/>
              <a:pPr algn="l"/>
              <a:t>20</a:t>
            </a:fld>
            <a:endParaRPr lang="fi-FI" dirty="0"/>
          </a:p>
        </p:txBody>
      </p:sp>
    </p:spTree>
    <p:extLst>
      <p:ext uri="{BB962C8B-B14F-4D97-AF65-F5344CB8AC3E}">
        <p14:creationId xmlns:p14="http://schemas.microsoft.com/office/powerpoint/2010/main" val="252355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CAD3E-E1E6-8192-147B-2F5DE0AEFCC7}"/>
              </a:ext>
            </a:extLst>
          </p:cNvPr>
          <p:cNvSpPr>
            <a:spLocks noGrp="1"/>
          </p:cNvSpPr>
          <p:nvPr>
            <p:ph type="title"/>
          </p:nvPr>
        </p:nvSpPr>
        <p:spPr>
          <a:xfrm>
            <a:off x="941294" y="641350"/>
            <a:ext cx="10170000" cy="825500"/>
          </a:xfrm>
        </p:spPr>
        <p:txBody>
          <a:bodyPr>
            <a:normAutofit fontScale="90000"/>
          </a:bodyPr>
          <a:lstStyle/>
          <a:p>
            <a:r>
              <a:rPr lang="fi-FI" dirty="0"/>
              <a:t>Ajantasainen ja luotettava tieto ammattioikeuksista löytyy julkisista tietopalveluista </a:t>
            </a:r>
          </a:p>
        </p:txBody>
      </p:sp>
      <p:sp>
        <p:nvSpPr>
          <p:cNvPr id="4" name="Sisällön paikkamerkki 3">
            <a:extLst>
              <a:ext uri="{FF2B5EF4-FFF2-40B4-BE49-F238E27FC236}">
                <a16:creationId xmlns:a16="http://schemas.microsoft.com/office/drawing/2014/main" id="{4BFD6704-C3E1-B8DA-6A36-BEC8065CD286}"/>
              </a:ext>
            </a:extLst>
          </p:cNvPr>
          <p:cNvSpPr>
            <a:spLocks noGrp="1"/>
          </p:cNvSpPr>
          <p:nvPr>
            <p:ph idx="1"/>
          </p:nvPr>
        </p:nvSpPr>
        <p:spPr>
          <a:xfrm>
            <a:off x="941294" y="1808922"/>
            <a:ext cx="10170000" cy="4829442"/>
          </a:xfrm>
        </p:spPr>
        <p:txBody>
          <a:bodyPr>
            <a:normAutofit/>
          </a:bodyPr>
          <a:lstStyle/>
          <a:p>
            <a:pPr marL="0" indent="0">
              <a:buNone/>
            </a:pPr>
            <a:endParaRPr lang="fi-FI" dirty="0"/>
          </a:p>
          <a:p>
            <a:pPr marL="0" indent="0">
              <a:buNone/>
            </a:pPr>
            <a:r>
              <a:rPr lang="fi-FI" dirty="0"/>
              <a:t>Ammattihenkilön ammattioikeutta koskevat tiedot tai henkilötiedot ovat voineet muuttua sen jälkeen, kun ammatinharjoittamisoikeus on myönnetty. Ajantasainen tieto sosiaali- tai terveydenhuollon ammattihenkilön ammattipätevyydestä löytyy JulkiTerhikistä tai JulkiSuosikista, joista työnantajat voivat luotettavasti tarkistaa ammattihenkilön ammattipätevyyden. Tietopalveluiden tiedot päivittyvät kerran vuorokaudessa. </a:t>
            </a:r>
          </a:p>
          <a:p>
            <a:pPr marL="0" indent="0">
              <a:buNone/>
            </a:pPr>
            <a:r>
              <a:rPr lang="fi-FI" dirty="0"/>
              <a:t>Julkisen tietopalvelun ammattioikeuden tarkistus riittää, eikä maksullisen rekisteriotteen tilaaminen ole tarpeellista. </a:t>
            </a:r>
          </a:p>
          <a:p>
            <a:pPr marL="0" indent="0">
              <a:buNone/>
            </a:pP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0DDDD4C4-499D-9C48-5F39-867AA6C9C7AC}"/>
              </a:ext>
            </a:extLst>
          </p:cNvPr>
          <p:cNvSpPr>
            <a:spLocks noGrp="1"/>
          </p:cNvSpPr>
          <p:nvPr>
            <p:ph type="sldNum" sz="quarter" idx="12"/>
          </p:nvPr>
        </p:nvSpPr>
        <p:spPr/>
        <p:txBody>
          <a:bodyPr/>
          <a:lstStyle/>
          <a:p>
            <a:pPr algn="l"/>
            <a:fld id="{066C7BC8-A4A3-4653-AED5-D8A5565485F8}" type="slidenum">
              <a:rPr lang="fi-FI" smtClean="0"/>
              <a:pPr algn="l"/>
              <a:t>21</a:t>
            </a:fld>
            <a:endParaRPr lang="fi-FI" dirty="0"/>
          </a:p>
        </p:txBody>
      </p:sp>
    </p:spTree>
    <p:extLst>
      <p:ext uri="{BB962C8B-B14F-4D97-AF65-F5344CB8AC3E}">
        <p14:creationId xmlns:p14="http://schemas.microsoft.com/office/powerpoint/2010/main" val="382031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CAD3E-E1E6-8192-147B-2F5DE0AEFCC7}"/>
              </a:ext>
            </a:extLst>
          </p:cNvPr>
          <p:cNvSpPr>
            <a:spLocks noGrp="1"/>
          </p:cNvSpPr>
          <p:nvPr>
            <p:ph type="title"/>
          </p:nvPr>
        </p:nvSpPr>
        <p:spPr>
          <a:xfrm>
            <a:off x="941294" y="641350"/>
            <a:ext cx="10170000" cy="825500"/>
          </a:xfrm>
        </p:spPr>
        <p:txBody>
          <a:bodyPr>
            <a:normAutofit/>
          </a:bodyPr>
          <a:lstStyle/>
          <a:p>
            <a:r>
              <a:rPr lang="fi-FI" dirty="0"/>
              <a:t>Lähihoitaja opiskelijana työskentely</a:t>
            </a:r>
          </a:p>
        </p:txBody>
      </p:sp>
      <p:sp>
        <p:nvSpPr>
          <p:cNvPr id="4" name="Sisällön paikkamerkki 3">
            <a:extLst>
              <a:ext uri="{FF2B5EF4-FFF2-40B4-BE49-F238E27FC236}">
                <a16:creationId xmlns:a16="http://schemas.microsoft.com/office/drawing/2014/main" id="{4BFD6704-C3E1-B8DA-6A36-BEC8065CD286}"/>
              </a:ext>
            </a:extLst>
          </p:cNvPr>
          <p:cNvSpPr>
            <a:spLocks noGrp="1"/>
          </p:cNvSpPr>
          <p:nvPr>
            <p:ph idx="1"/>
          </p:nvPr>
        </p:nvSpPr>
        <p:spPr>
          <a:xfrm>
            <a:off x="941294" y="1962150"/>
            <a:ext cx="10170000" cy="4049850"/>
          </a:xfrm>
        </p:spPr>
        <p:txBody>
          <a:bodyPr/>
          <a:lstStyle/>
          <a:p>
            <a:pPr marL="0" indent="0">
              <a:buNone/>
            </a:pPr>
            <a:r>
              <a:rPr lang="fi-FI" dirty="0"/>
              <a:t>Nimikesuojattujen ammattihenkilöiden ammateissa voivat toimia muutkin henkilöt, joilla on hoitamaansa tehtävään riittävä koulutus, kokemus ja ammattitaito.</a:t>
            </a:r>
          </a:p>
          <a:p>
            <a:pPr marL="0" indent="0">
              <a:buNone/>
            </a:pPr>
            <a:endParaRPr lang="fi-FI" dirty="0"/>
          </a:p>
        </p:txBody>
      </p:sp>
      <p:sp>
        <p:nvSpPr>
          <p:cNvPr id="5" name="Dian numeron paikkamerkki 4">
            <a:extLst>
              <a:ext uri="{FF2B5EF4-FFF2-40B4-BE49-F238E27FC236}">
                <a16:creationId xmlns:a16="http://schemas.microsoft.com/office/drawing/2014/main" id="{0DDDD4C4-499D-9C48-5F39-867AA6C9C7AC}"/>
              </a:ext>
            </a:extLst>
          </p:cNvPr>
          <p:cNvSpPr>
            <a:spLocks noGrp="1"/>
          </p:cNvSpPr>
          <p:nvPr>
            <p:ph type="sldNum" sz="quarter" idx="12"/>
          </p:nvPr>
        </p:nvSpPr>
        <p:spPr/>
        <p:txBody>
          <a:bodyPr/>
          <a:lstStyle/>
          <a:p>
            <a:pPr algn="l"/>
            <a:fld id="{066C7BC8-A4A3-4653-AED5-D8A5565485F8}" type="slidenum">
              <a:rPr lang="fi-FI" smtClean="0"/>
              <a:pPr algn="l"/>
              <a:t>22</a:t>
            </a:fld>
            <a:endParaRPr lang="fi-FI" dirty="0"/>
          </a:p>
        </p:txBody>
      </p:sp>
    </p:spTree>
    <p:extLst>
      <p:ext uri="{BB962C8B-B14F-4D97-AF65-F5344CB8AC3E}">
        <p14:creationId xmlns:p14="http://schemas.microsoft.com/office/powerpoint/2010/main" val="134864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CAD3E-E1E6-8192-147B-2F5DE0AEFCC7}"/>
              </a:ext>
            </a:extLst>
          </p:cNvPr>
          <p:cNvSpPr>
            <a:spLocks noGrp="1"/>
          </p:cNvSpPr>
          <p:nvPr>
            <p:ph type="title"/>
          </p:nvPr>
        </p:nvSpPr>
        <p:spPr>
          <a:xfrm>
            <a:off x="941294" y="641350"/>
            <a:ext cx="10170000" cy="825500"/>
          </a:xfrm>
        </p:spPr>
        <p:txBody>
          <a:bodyPr>
            <a:normAutofit fontScale="90000"/>
          </a:bodyPr>
          <a:lstStyle/>
          <a:p>
            <a:r>
              <a:rPr lang="fi-FI" dirty="0"/>
              <a:t>Tilapäinen työskentely laillistetun sosiaalihuollon ammattihenkilön tehtävissä</a:t>
            </a:r>
          </a:p>
        </p:txBody>
      </p:sp>
      <p:sp>
        <p:nvSpPr>
          <p:cNvPr id="4" name="Sisällön paikkamerkki 3">
            <a:extLst>
              <a:ext uri="{FF2B5EF4-FFF2-40B4-BE49-F238E27FC236}">
                <a16:creationId xmlns:a16="http://schemas.microsoft.com/office/drawing/2014/main" id="{4BFD6704-C3E1-B8DA-6A36-BEC8065CD286}"/>
              </a:ext>
            </a:extLst>
          </p:cNvPr>
          <p:cNvSpPr>
            <a:spLocks noGrp="1"/>
          </p:cNvSpPr>
          <p:nvPr>
            <p:ph idx="1"/>
          </p:nvPr>
        </p:nvSpPr>
        <p:spPr>
          <a:xfrm>
            <a:off x="941294" y="1570383"/>
            <a:ext cx="10170000" cy="5067981"/>
          </a:xfrm>
        </p:spPr>
        <p:txBody>
          <a:bodyPr>
            <a:normAutofit fontScale="92500"/>
          </a:bodyPr>
          <a:lstStyle/>
          <a:p>
            <a:pPr marL="0" indent="0">
              <a:buNone/>
            </a:pPr>
            <a:r>
              <a:rPr lang="fi-FI" dirty="0"/>
              <a:t>Valvira ei rekisteröi henkilöitä, joilla on oikeus toimia tilapäisesti laillistetun sosiaalihuollon ammattihenkilön tehtävissä.</a:t>
            </a:r>
          </a:p>
          <a:p>
            <a:pPr marL="0" indent="0">
              <a:buNone/>
            </a:pPr>
            <a:r>
              <a:rPr lang="fi-FI" b="1" dirty="0"/>
              <a:t>Tilapäinen työskentely sosiaalityöntekijän tehtävissä</a:t>
            </a:r>
          </a:p>
          <a:p>
            <a:pPr marL="457200" indent="-457200">
              <a:buAutoNum type="arabicPeriod"/>
            </a:pPr>
            <a:r>
              <a:rPr lang="fi-FI" dirty="0"/>
              <a:t>Sosiaalityöntekijän ammattiin opiskeleva</a:t>
            </a:r>
          </a:p>
          <a:p>
            <a:pPr marL="457200" indent="-457200">
              <a:buAutoNum type="arabicPeriod"/>
            </a:pPr>
            <a:r>
              <a:rPr lang="fi-FI" dirty="0"/>
              <a:t>Soveltuva tutkinto, perus- ja aineopinnot sekä käytännön harjoittelu</a:t>
            </a:r>
          </a:p>
          <a:p>
            <a:pPr marL="457200" indent="-457200">
              <a:buAutoNum type="arabicPeriod"/>
            </a:pPr>
            <a:r>
              <a:rPr lang="fi-FI" dirty="0"/>
              <a:t>Soveltuva tutkinto, perus- ja aineopinnot sekä riittävä käytännön kokemus ja ammattitaito</a:t>
            </a:r>
          </a:p>
          <a:p>
            <a:pPr marL="0" indent="0">
              <a:buNone/>
            </a:pPr>
            <a:r>
              <a:rPr lang="fi-FI" b="1" dirty="0"/>
              <a:t>Tilapäinen työskentely sosionomin, geronomin tai kuntoutuksen ohjaajan tehtävissä</a:t>
            </a:r>
          </a:p>
          <a:p>
            <a:pPr marL="0" indent="0">
              <a:buNone/>
            </a:pPr>
            <a:r>
              <a:rPr lang="fi-FI" dirty="0"/>
              <a:t>Lain mukaan sosionomin, geronomin tai kuntoutuksen ohjaajan tehtävissä voi työskennellä tilapäisesti enintään vuoden ajan kyseiseen ammattiin opiskeleva tai sosiaalialalle soveltuvan korkeakoulututkinnon suorittanut henkilö, jolla on riittävät edellytykset ammatissa toimimiseen.</a:t>
            </a:r>
          </a:p>
          <a:p>
            <a:pPr marL="0" indent="0">
              <a:buNone/>
            </a:pPr>
            <a:r>
              <a:rPr lang="fi-FI" dirty="0">
                <a:hlinkClick r:id="rId2"/>
              </a:rPr>
              <a:t>https://valvira.fi/ammattioikeudet/tilapainen-tyoskentely-sosiaalihuollossa</a:t>
            </a: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0DDDD4C4-499D-9C48-5F39-867AA6C9C7AC}"/>
              </a:ext>
            </a:extLst>
          </p:cNvPr>
          <p:cNvSpPr>
            <a:spLocks noGrp="1"/>
          </p:cNvSpPr>
          <p:nvPr>
            <p:ph type="sldNum" sz="quarter" idx="12"/>
          </p:nvPr>
        </p:nvSpPr>
        <p:spPr/>
        <p:txBody>
          <a:bodyPr/>
          <a:lstStyle/>
          <a:p>
            <a:pPr algn="l"/>
            <a:fld id="{066C7BC8-A4A3-4653-AED5-D8A5565485F8}" type="slidenum">
              <a:rPr lang="fi-FI" smtClean="0"/>
              <a:pPr algn="l"/>
              <a:t>23</a:t>
            </a:fld>
            <a:endParaRPr lang="fi-FI" dirty="0"/>
          </a:p>
        </p:txBody>
      </p:sp>
    </p:spTree>
    <p:extLst>
      <p:ext uri="{BB962C8B-B14F-4D97-AF65-F5344CB8AC3E}">
        <p14:creationId xmlns:p14="http://schemas.microsoft.com/office/powerpoint/2010/main" val="123051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CAD3E-E1E6-8192-147B-2F5DE0AEFCC7}"/>
              </a:ext>
            </a:extLst>
          </p:cNvPr>
          <p:cNvSpPr>
            <a:spLocks noGrp="1"/>
          </p:cNvSpPr>
          <p:nvPr>
            <p:ph type="title"/>
          </p:nvPr>
        </p:nvSpPr>
        <p:spPr>
          <a:xfrm>
            <a:off x="941294" y="641350"/>
            <a:ext cx="10170000" cy="825500"/>
          </a:xfrm>
        </p:spPr>
        <p:txBody>
          <a:bodyPr>
            <a:normAutofit/>
          </a:bodyPr>
          <a:lstStyle/>
          <a:p>
            <a:r>
              <a:rPr lang="fi-FI" dirty="0"/>
              <a:t>Harjoittelijat</a:t>
            </a:r>
          </a:p>
        </p:txBody>
      </p:sp>
      <p:sp>
        <p:nvSpPr>
          <p:cNvPr id="4" name="Sisällön paikkamerkki 3">
            <a:extLst>
              <a:ext uri="{FF2B5EF4-FFF2-40B4-BE49-F238E27FC236}">
                <a16:creationId xmlns:a16="http://schemas.microsoft.com/office/drawing/2014/main" id="{4BFD6704-C3E1-B8DA-6A36-BEC8065CD286}"/>
              </a:ext>
            </a:extLst>
          </p:cNvPr>
          <p:cNvSpPr>
            <a:spLocks noGrp="1"/>
          </p:cNvSpPr>
          <p:nvPr>
            <p:ph idx="1"/>
          </p:nvPr>
        </p:nvSpPr>
        <p:spPr>
          <a:xfrm>
            <a:off x="941294" y="1962150"/>
            <a:ext cx="10170000" cy="4049850"/>
          </a:xfrm>
        </p:spPr>
        <p:txBody>
          <a:bodyPr/>
          <a:lstStyle/>
          <a:p>
            <a:pPr marL="0" indent="0">
              <a:buNone/>
            </a:pPr>
            <a:r>
              <a:rPr lang="fi-FI" dirty="0"/>
              <a:t>Harjoittelija ei ole ammattihenkilö, joten harjoittelija voi toimia kuka tahansa. Harjoittelija ei saa tehdä ammattihenkilön tehtäviä</a:t>
            </a:r>
          </a:p>
          <a:p>
            <a:pPr marL="0" indent="0">
              <a:buNone/>
            </a:pPr>
            <a:r>
              <a:rPr lang="fi-FI" dirty="0"/>
              <a:t>Loppuvaiheen opintoihin kuuluva harjoittelu</a:t>
            </a:r>
          </a:p>
          <a:p>
            <a:pPr>
              <a:buFontTx/>
              <a:buChar char="-"/>
            </a:pPr>
            <a:r>
              <a:rPr lang="fi-FI" dirty="0"/>
              <a:t>Edellyttää monesti sitä, että henkilöllä on oikeus toimia tilapäisesti laillistetun tehtävissä</a:t>
            </a:r>
          </a:p>
          <a:p>
            <a:pPr marL="0" indent="0">
              <a:buNone/>
            </a:pP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0DDDD4C4-499D-9C48-5F39-867AA6C9C7AC}"/>
              </a:ext>
            </a:extLst>
          </p:cNvPr>
          <p:cNvSpPr>
            <a:spLocks noGrp="1"/>
          </p:cNvSpPr>
          <p:nvPr>
            <p:ph type="sldNum" sz="quarter" idx="12"/>
          </p:nvPr>
        </p:nvSpPr>
        <p:spPr/>
        <p:txBody>
          <a:bodyPr/>
          <a:lstStyle/>
          <a:p>
            <a:pPr algn="l"/>
            <a:fld id="{066C7BC8-A4A3-4653-AED5-D8A5565485F8}" type="slidenum">
              <a:rPr lang="fi-FI" smtClean="0"/>
              <a:pPr algn="l"/>
              <a:t>24</a:t>
            </a:fld>
            <a:endParaRPr lang="fi-FI" dirty="0"/>
          </a:p>
        </p:txBody>
      </p:sp>
    </p:spTree>
    <p:extLst>
      <p:ext uri="{BB962C8B-B14F-4D97-AF65-F5344CB8AC3E}">
        <p14:creationId xmlns:p14="http://schemas.microsoft.com/office/powerpoint/2010/main" val="219402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CAD3E-E1E6-8192-147B-2F5DE0AEFCC7}"/>
              </a:ext>
            </a:extLst>
          </p:cNvPr>
          <p:cNvSpPr>
            <a:spLocks noGrp="1"/>
          </p:cNvSpPr>
          <p:nvPr>
            <p:ph type="title"/>
          </p:nvPr>
        </p:nvSpPr>
        <p:spPr>
          <a:xfrm>
            <a:off x="941294" y="641350"/>
            <a:ext cx="10170000" cy="825500"/>
          </a:xfrm>
        </p:spPr>
        <p:txBody>
          <a:bodyPr>
            <a:normAutofit/>
          </a:bodyPr>
          <a:lstStyle/>
          <a:p>
            <a:r>
              <a:rPr lang="fi-FI" dirty="0"/>
              <a:t>Lääkäriharjoittelija eli amanuenssi </a:t>
            </a:r>
          </a:p>
        </p:txBody>
      </p:sp>
      <p:sp>
        <p:nvSpPr>
          <p:cNvPr id="4" name="Sisällön paikkamerkki 3">
            <a:extLst>
              <a:ext uri="{FF2B5EF4-FFF2-40B4-BE49-F238E27FC236}">
                <a16:creationId xmlns:a16="http://schemas.microsoft.com/office/drawing/2014/main" id="{4BFD6704-C3E1-B8DA-6A36-BEC8065CD286}"/>
              </a:ext>
            </a:extLst>
          </p:cNvPr>
          <p:cNvSpPr>
            <a:spLocks noGrp="1"/>
          </p:cNvSpPr>
          <p:nvPr>
            <p:ph idx="1"/>
          </p:nvPr>
        </p:nvSpPr>
        <p:spPr>
          <a:xfrm>
            <a:off x="941294" y="1739348"/>
            <a:ext cx="10170000" cy="4272652"/>
          </a:xfrm>
        </p:spPr>
        <p:txBody>
          <a:bodyPr/>
          <a:lstStyle/>
          <a:p>
            <a:pPr marL="0" indent="0">
              <a:buNone/>
            </a:pPr>
            <a:r>
              <a:rPr lang="fi-FI" dirty="0"/>
              <a:t>Lääketieteen opiskelija, joka suorittaa lääketieteen lisensiaatin tutkintoon kuuluvaa pakollista harjoittelua tai EU- tai ETA-maiden ulkopuolella lääkärin tutkinnon suorittanut henkilö, joka suorittaa Suomessa Valviran erikseen määräämää palvelua/harjoittelua.</a:t>
            </a:r>
          </a:p>
          <a:p>
            <a:pPr>
              <a:buFontTx/>
              <a:buChar char="-"/>
            </a:pPr>
            <a:r>
              <a:rPr lang="fi-FI" dirty="0"/>
              <a:t>Amanuensseina toimivat henkilöt eivät voi missään tilanteessa hoitaa potilaita itsenäisesti, vaan he toimivat harjoittelijoina heille kirjallisesti ohjaajaksi nimetyn laillistetun lääkärin johdon ja valvonnan alaisuudessa. </a:t>
            </a:r>
          </a:p>
          <a:p>
            <a:pPr>
              <a:buFontTx/>
              <a:buChar char="-"/>
            </a:pPr>
            <a:r>
              <a:rPr lang="fi-FI" dirty="0"/>
              <a:t>Koska amanuenssin tehtävissä toimivalle henkilölle ei voida antaa vastuuta potilaiden hoidosta, tulee amanuenssin esimiehen, ohjaajan tai tämän valtuuttaman henkilön aina hyväksyä hänen tekemänsä potilasasiakirjamerkinnät</a:t>
            </a:r>
          </a:p>
          <a:p>
            <a:pPr>
              <a:buFontTx/>
              <a:buChar char="-"/>
            </a:pPr>
            <a:r>
              <a:rPr lang="fi-FI" dirty="0"/>
              <a:t>Potilaalta tulee siten pyytää aina suostumus, kun amanuenssi on osallistumassa potilaan hoitoon</a:t>
            </a:r>
          </a:p>
          <a:p>
            <a:pPr>
              <a:buFontTx/>
              <a:buChar char="-"/>
            </a:pPr>
            <a:endParaRPr lang="fi-FI" dirty="0"/>
          </a:p>
          <a:p>
            <a:pPr>
              <a:buFontTx/>
              <a:buChar char="-"/>
            </a:pP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0DDDD4C4-499D-9C48-5F39-867AA6C9C7AC}"/>
              </a:ext>
            </a:extLst>
          </p:cNvPr>
          <p:cNvSpPr>
            <a:spLocks noGrp="1"/>
          </p:cNvSpPr>
          <p:nvPr>
            <p:ph type="sldNum" sz="quarter" idx="12"/>
          </p:nvPr>
        </p:nvSpPr>
        <p:spPr/>
        <p:txBody>
          <a:bodyPr/>
          <a:lstStyle/>
          <a:p>
            <a:pPr algn="l"/>
            <a:fld id="{066C7BC8-A4A3-4653-AED5-D8A5565485F8}" type="slidenum">
              <a:rPr lang="fi-FI" smtClean="0"/>
              <a:pPr algn="l"/>
              <a:t>25</a:t>
            </a:fld>
            <a:endParaRPr lang="fi-FI" dirty="0"/>
          </a:p>
        </p:txBody>
      </p:sp>
    </p:spTree>
    <p:extLst>
      <p:ext uri="{BB962C8B-B14F-4D97-AF65-F5344CB8AC3E}">
        <p14:creationId xmlns:p14="http://schemas.microsoft.com/office/powerpoint/2010/main" val="163307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E0059-EAD5-46D6-A2D8-C22E0C9192AA}"/>
              </a:ext>
            </a:extLst>
          </p:cNvPr>
          <p:cNvSpPr>
            <a:spLocks noGrp="1"/>
          </p:cNvSpPr>
          <p:nvPr>
            <p:ph type="title"/>
          </p:nvPr>
        </p:nvSpPr>
        <p:spPr>
          <a:xfrm>
            <a:off x="941294" y="365126"/>
            <a:ext cx="10170000" cy="608909"/>
          </a:xfrm>
        </p:spPr>
        <p:txBody>
          <a:bodyPr>
            <a:normAutofit/>
          </a:bodyPr>
          <a:lstStyle/>
          <a:p>
            <a:r>
              <a:rPr lang="fi-FI" sz="2800" dirty="0"/>
              <a:t>Muita Valviran myöntämiä ammattipätevyysasiakirjoja</a:t>
            </a:r>
          </a:p>
        </p:txBody>
      </p:sp>
      <p:sp>
        <p:nvSpPr>
          <p:cNvPr id="3" name="Sisällön paikkamerkki 2">
            <a:extLst>
              <a:ext uri="{FF2B5EF4-FFF2-40B4-BE49-F238E27FC236}">
                <a16:creationId xmlns:a16="http://schemas.microsoft.com/office/drawing/2014/main" id="{379245D1-6679-436F-A054-E1EFE352F103}"/>
              </a:ext>
            </a:extLst>
          </p:cNvPr>
          <p:cNvSpPr>
            <a:spLocks noGrp="1"/>
          </p:cNvSpPr>
          <p:nvPr>
            <p:ph idx="1"/>
          </p:nvPr>
        </p:nvSpPr>
        <p:spPr>
          <a:xfrm>
            <a:off x="941294" y="1103243"/>
            <a:ext cx="10170000" cy="5156155"/>
          </a:xfrm>
        </p:spPr>
        <p:txBody>
          <a:bodyPr/>
          <a:lstStyle/>
          <a:p>
            <a:pPr>
              <a:buFontTx/>
              <a:buChar char="-"/>
            </a:pPr>
            <a:r>
              <a:rPr lang="fi-FI" sz="2000" dirty="0"/>
              <a:t>Lääkärin tutkinnon hyväksyminen suomessa lääkärin ammattiin johtavaksi koulutukseksi</a:t>
            </a:r>
          </a:p>
          <a:p>
            <a:pPr lvl="1">
              <a:buFontTx/>
              <a:buChar char="-"/>
            </a:pPr>
            <a:r>
              <a:rPr lang="fi-FI" sz="1600" dirty="0"/>
              <a:t>Ei anna oikeutta työskennellä ammatissa vaan seuraava askel on lääkäriharjoittelu</a:t>
            </a:r>
          </a:p>
          <a:p>
            <a:pPr>
              <a:buFontTx/>
              <a:buChar char="-"/>
            </a:pPr>
            <a:r>
              <a:rPr lang="fi-FI" sz="2000" dirty="0"/>
              <a:t>Toimilupa</a:t>
            </a:r>
          </a:p>
          <a:p>
            <a:pPr lvl="1">
              <a:buFontTx/>
              <a:buChar char="-"/>
            </a:pPr>
            <a:r>
              <a:rPr lang="fi-FI" sz="1600" dirty="0"/>
              <a:t>Antaa 3. maa koulutetulle lääkärille/hammaslääkärille oikeuden toimia tietyssä toimintayksikössä</a:t>
            </a:r>
          </a:p>
          <a:p>
            <a:pPr>
              <a:buFontTx/>
              <a:buChar char="-"/>
            </a:pPr>
            <a:r>
              <a:rPr lang="fi-FI" sz="2000" dirty="0"/>
              <a:t>Ammattipätevyyden hyväksyminen</a:t>
            </a:r>
          </a:p>
          <a:p>
            <a:pPr lvl="1">
              <a:buFontTx/>
              <a:buChar char="-"/>
            </a:pPr>
            <a:r>
              <a:rPr lang="fi-FI" sz="1600" dirty="0"/>
              <a:t>Hakija ei ole osoittanut kielitaitoa. Laillistus tai nimikesuojaus myönnetään vasta kun kielitaitotodistus on toimitettu Valviraan</a:t>
            </a:r>
          </a:p>
          <a:p>
            <a:pPr>
              <a:buFontTx/>
              <a:buChar char="-"/>
            </a:pPr>
            <a:r>
              <a:rPr lang="fi-FI" sz="2000" dirty="0"/>
              <a:t>Ehdollinen tunnustamispäätös</a:t>
            </a:r>
          </a:p>
          <a:p>
            <a:pPr lvl="1">
              <a:buFontTx/>
              <a:buChar char="-"/>
            </a:pPr>
            <a:r>
              <a:rPr lang="fi-FI" sz="1600" dirty="0"/>
              <a:t>Hakijan tulee täydentää osaamistaan työskentelemässä sopeutumisajalla (tai kelpoisuuskokeella)</a:t>
            </a:r>
          </a:p>
          <a:p>
            <a:pPr lvl="1">
              <a:buFontTx/>
              <a:buChar char="-"/>
            </a:pPr>
            <a:r>
              <a:rPr lang="fi-FI" sz="1600" dirty="0"/>
              <a:t>Työskentely voidaan aloittaa kun työpaikka on rekisteröity Valviraan</a:t>
            </a:r>
          </a:p>
          <a:p>
            <a:pPr>
              <a:buFontTx/>
              <a:buChar char="-"/>
            </a:pPr>
            <a:r>
              <a:rPr lang="fi-FI" sz="2000" dirty="0"/>
              <a:t>Väliaikainen ja satunnainen palvelujen tarjoaminen</a:t>
            </a:r>
          </a:p>
          <a:p>
            <a:pPr lvl="1">
              <a:buFontTx/>
              <a:buChar char="-"/>
            </a:pPr>
            <a:r>
              <a:rPr lang="fi-FI" sz="1600" dirty="0"/>
              <a:t>Kolme päivää kuukaudessa, ei saa kerryttää</a:t>
            </a:r>
          </a:p>
        </p:txBody>
      </p:sp>
      <p:sp>
        <p:nvSpPr>
          <p:cNvPr id="4" name="Dian numeron paikkamerkki 3">
            <a:extLst>
              <a:ext uri="{FF2B5EF4-FFF2-40B4-BE49-F238E27FC236}">
                <a16:creationId xmlns:a16="http://schemas.microsoft.com/office/drawing/2014/main" id="{4E287C88-0390-4FDD-B95A-ABB1BA6C80BA}"/>
              </a:ext>
            </a:extLst>
          </p:cNvPr>
          <p:cNvSpPr>
            <a:spLocks noGrp="1"/>
          </p:cNvSpPr>
          <p:nvPr>
            <p:ph type="sldNum" sz="quarter" idx="12"/>
          </p:nvPr>
        </p:nvSpPr>
        <p:spPr/>
        <p:txBody>
          <a:bodyPr/>
          <a:lstStyle/>
          <a:p>
            <a:pPr algn="l"/>
            <a:fld id="{066C7BC8-A4A3-4653-AED5-D8A5565485F8}" type="slidenum">
              <a:rPr lang="fi-FI" smtClean="0"/>
              <a:pPr algn="l"/>
              <a:t>26</a:t>
            </a:fld>
            <a:endParaRPr lang="fi-FI" dirty="0"/>
          </a:p>
        </p:txBody>
      </p:sp>
    </p:spTree>
    <p:extLst>
      <p:ext uri="{BB962C8B-B14F-4D97-AF65-F5344CB8AC3E}">
        <p14:creationId xmlns:p14="http://schemas.microsoft.com/office/powerpoint/2010/main" val="2018265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E0059-EAD5-46D6-A2D8-C22E0C9192AA}"/>
              </a:ext>
            </a:extLst>
          </p:cNvPr>
          <p:cNvSpPr>
            <a:spLocks noGrp="1"/>
          </p:cNvSpPr>
          <p:nvPr>
            <p:ph type="title"/>
          </p:nvPr>
        </p:nvSpPr>
        <p:spPr>
          <a:xfrm>
            <a:off x="941294" y="365126"/>
            <a:ext cx="10170000" cy="1124310"/>
          </a:xfrm>
        </p:spPr>
        <p:txBody>
          <a:bodyPr>
            <a:normAutofit/>
          </a:bodyPr>
          <a:lstStyle/>
          <a:p>
            <a:r>
              <a:rPr lang="fi-FI" dirty="0"/>
              <a:t>Kielitaito</a:t>
            </a:r>
          </a:p>
        </p:txBody>
      </p:sp>
      <p:sp>
        <p:nvSpPr>
          <p:cNvPr id="3" name="Sisällön paikkamerkki 2">
            <a:extLst>
              <a:ext uri="{FF2B5EF4-FFF2-40B4-BE49-F238E27FC236}">
                <a16:creationId xmlns:a16="http://schemas.microsoft.com/office/drawing/2014/main" id="{379245D1-6679-436F-A054-E1EFE352F103}"/>
              </a:ext>
            </a:extLst>
          </p:cNvPr>
          <p:cNvSpPr>
            <a:spLocks noGrp="1"/>
          </p:cNvSpPr>
          <p:nvPr>
            <p:ph idx="1"/>
          </p:nvPr>
        </p:nvSpPr>
        <p:spPr>
          <a:xfrm>
            <a:off x="941294" y="1649691"/>
            <a:ext cx="10170000" cy="4609707"/>
          </a:xfrm>
        </p:spPr>
        <p:txBody>
          <a:bodyPr/>
          <a:lstStyle/>
          <a:p>
            <a:endParaRPr lang="fi-FI" dirty="0"/>
          </a:p>
          <a:p>
            <a:pPr marL="0" indent="0">
              <a:buNone/>
            </a:pPr>
            <a:endParaRPr lang="fi-FI" dirty="0"/>
          </a:p>
          <a:p>
            <a:pPr marL="358775" lvl="1" indent="0">
              <a:buNone/>
            </a:pPr>
            <a:r>
              <a:rPr lang="fi-FI" sz="2000" dirty="0"/>
              <a:t>Terveydenhuollon ammattihenkilölaki 15 a §: Terveydenhuollon ammattihenkilöllä tulee olla hänen hoitamiensa tehtävien edellyttämä riittävä kielitaito. Terveydenhuollon ammattihenkilön </a:t>
            </a:r>
            <a:r>
              <a:rPr lang="fi-FI" sz="2000" u="sng" dirty="0"/>
              <a:t>työnantajan tulee varmistua siitä, että terveydenhuollon ammattihenkilön kielitaito on hänen tehtäviensä edellyttämällä riittävällä tasolla. </a:t>
            </a:r>
          </a:p>
          <a:p>
            <a:pPr marL="358775" lvl="1" indent="0">
              <a:buNone/>
            </a:pPr>
            <a:endParaRPr lang="fi-FI" sz="2000" u="sng" dirty="0"/>
          </a:p>
          <a:p>
            <a:pPr marL="358775" lvl="1" indent="0">
              <a:buNone/>
            </a:pPr>
            <a:endParaRPr lang="fi-FI" sz="1500" u="sng" dirty="0"/>
          </a:p>
        </p:txBody>
      </p:sp>
      <p:sp>
        <p:nvSpPr>
          <p:cNvPr id="4" name="Dian numeron paikkamerkki 3">
            <a:extLst>
              <a:ext uri="{FF2B5EF4-FFF2-40B4-BE49-F238E27FC236}">
                <a16:creationId xmlns:a16="http://schemas.microsoft.com/office/drawing/2014/main" id="{4E287C88-0390-4FDD-B95A-ABB1BA6C80BA}"/>
              </a:ext>
            </a:extLst>
          </p:cNvPr>
          <p:cNvSpPr>
            <a:spLocks noGrp="1"/>
          </p:cNvSpPr>
          <p:nvPr>
            <p:ph type="sldNum" sz="quarter" idx="12"/>
          </p:nvPr>
        </p:nvSpPr>
        <p:spPr/>
        <p:txBody>
          <a:bodyPr/>
          <a:lstStyle/>
          <a:p>
            <a:pPr algn="l"/>
            <a:fld id="{066C7BC8-A4A3-4653-AED5-D8A5565485F8}" type="slidenum">
              <a:rPr lang="fi-FI" smtClean="0"/>
              <a:pPr algn="l"/>
              <a:t>27</a:t>
            </a:fld>
            <a:endParaRPr lang="fi-FI" dirty="0"/>
          </a:p>
        </p:txBody>
      </p:sp>
    </p:spTree>
    <p:extLst>
      <p:ext uri="{BB962C8B-B14F-4D97-AF65-F5344CB8AC3E}">
        <p14:creationId xmlns:p14="http://schemas.microsoft.com/office/powerpoint/2010/main" val="73945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B3C4CE-4B18-44E2-930B-66916FE0862B}"/>
              </a:ext>
            </a:extLst>
          </p:cNvPr>
          <p:cNvSpPr>
            <a:spLocks noGrp="1"/>
          </p:cNvSpPr>
          <p:nvPr>
            <p:ph type="ctrTitle"/>
          </p:nvPr>
        </p:nvSpPr>
        <p:spPr/>
        <p:txBody>
          <a:bodyPr/>
          <a:lstStyle/>
          <a:p>
            <a:r>
              <a:rPr lang="fi-FI" dirty="0"/>
              <a:t>Kiitos</a:t>
            </a:r>
            <a:endParaRPr lang="fi-FI" noProof="0" dirty="0"/>
          </a:p>
        </p:txBody>
      </p:sp>
      <p:sp>
        <p:nvSpPr>
          <p:cNvPr id="3" name="Alaotsikko 2">
            <a:extLst>
              <a:ext uri="{FF2B5EF4-FFF2-40B4-BE49-F238E27FC236}">
                <a16:creationId xmlns:a16="http://schemas.microsoft.com/office/drawing/2014/main" id="{678BDA2F-4CFC-4109-9BB2-123BD839DD04}"/>
              </a:ext>
            </a:extLst>
          </p:cNvPr>
          <p:cNvSpPr>
            <a:spLocks noGrp="1"/>
          </p:cNvSpPr>
          <p:nvPr>
            <p:ph type="subTitle" idx="1"/>
          </p:nvPr>
        </p:nvSpPr>
        <p:spPr/>
        <p:txBody>
          <a:bodyPr/>
          <a:lstStyle/>
          <a:p>
            <a:r>
              <a:rPr lang="fi-FI" dirty="0"/>
              <a:t>m</a:t>
            </a:r>
            <a:r>
              <a:rPr lang="fi-FI" noProof="0" dirty="0"/>
              <a:t>aarit.mikkonen@valvira.fi</a:t>
            </a:r>
          </a:p>
          <a:p>
            <a:r>
              <a:rPr lang="fi-FI" noProof="0" dirty="0"/>
              <a:t>valvira.fi</a:t>
            </a:r>
          </a:p>
          <a:p>
            <a:r>
              <a:rPr lang="fi-FI" noProof="0" dirty="0"/>
              <a:t>@ValviraViestii</a:t>
            </a:r>
          </a:p>
        </p:txBody>
      </p:sp>
    </p:spTree>
    <p:extLst>
      <p:ext uri="{BB962C8B-B14F-4D97-AF65-F5344CB8AC3E}">
        <p14:creationId xmlns:p14="http://schemas.microsoft.com/office/powerpoint/2010/main" val="3341828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A1079-B266-47BD-8C15-E61908BC33F2}"/>
              </a:ext>
            </a:extLst>
          </p:cNvPr>
          <p:cNvSpPr>
            <a:spLocks noGrp="1"/>
          </p:cNvSpPr>
          <p:nvPr>
            <p:ph type="ctrTitle"/>
          </p:nvPr>
        </p:nvSpPr>
        <p:spPr>
          <a:xfrm>
            <a:off x="6315216" y="2505455"/>
            <a:ext cx="5328000" cy="2033493"/>
          </a:xfrm>
        </p:spPr>
        <p:txBody>
          <a:bodyPr/>
          <a:lstStyle/>
          <a:p>
            <a:r>
              <a:rPr lang="fi-FI" noProof="0" dirty="0"/>
              <a:t>Valvontaviranomaisen havaintoja sote-ammattihenkilöiden omavalvonnasta</a:t>
            </a:r>
          </a:p>
        </p:txBody>
      </p:sp>
      <p:sp>
        <p:nvSpPr>
          <p:cNvPr id="3" name="Alaotsikko 2">
            <a:extLst>
              <a:ext uri="{FF2B5EF4-FFF2-40B4-BE49-F238E27FC236}">
                <a16:creationId xmlns:a16="http://schemas.microsoft.com/office/drawing/2014/main" id="{F5F932A8-3A59-4A6E-8735-BBCCD63B27D7}"/>
              </a:ext>
            </a:extLst>
          </p:cNvPr>
          <p:cNvSpPr>
            <a:spLocks noGrp="1"/>
          </p:cNvSpPr>
          <p:nvPr>
            <p:ph type="subTitle" idx="1"/>
          </p:nvPr>
        </p:nvSpPr>
        <p:spPr>
          <a:xfrm>
            <a:off x="6315216" y="5265681"/>
            <a:ext cx="5328000" cy="763644"/>
          </a:xfrm>
        </p:spPr>
        <p:txBody>
          <a:bodyPr/>
          <a:lstStyle/>
          <a:p>
            <a:r>
              <a:rPr lang="fi-FI" noProof="0" dirty="0"/>
              <a:t>Ryhmäpäällikkö, esittelijäneuvos Kirsi Liukkonen, Valvira</a:t>
            </a:r>
          </a:p>
          <a:p>
            <a:r>
              <a:rPr lang="fi-FI" dirty="0"/>
              <a:t>Webinaari 13.2.2025: Sosiaali- ja terveydenhuollon ammattihenkilöiden omavalvonta </a:t>
            </a:r>
            <a:endParaRPr lang="fi-FI" noProof="0" dirty="0"/>
          </a:p>
        </p:txBody>
      </p:sp>
    </p:spTree>
    <p:extLst>
      <p:ext uri="{BB962C8B-B14F-4D97-AF65-F5344CB8AC3E}">
        <p14:creationId xmlns:p14="http://schemas.microsoft.com/office/powerpoint/2010/main" val="71204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752313" y="219635"/>
            <a:ext cx="10170000" cy="842238"/>
          </a:xfrm>
        </p:spPr>
        <p:txBody>
          <a:bodyPr/>
          <a:lstStyle/>
          <a:p>
            <a:pPr marL="0" indent="0">
              <a:buNone/>
            </a:pPr>
            <a:r>
              <a:rPr lang="fi-FI" dirty="0"/>
              <a:t>Mitä ammattihenkilöiden omavalvonta on?</a:t>
            </a:r>
            <a:endParaRPr lang="fi-FI" b="1" dirty="0"/>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3</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752313" y="1695603"/>
            <a:ext cx="9947771" cy="5312709"/>
          </a:xfrm>
        </p:spPr>
        <p:txBody>
          <a:bodyPr/>
          <a:lstStyle/>
          <a:p>
            <a:r>
              <a:rPr lang="fi-FI" dirty="0"/>
              <a:t>Ammattihenkilöiden omavalvonnalla tarkoitetaan organisaation toimenpiteitä, joiden tarkoituksena on varmistaa, että asiakas- ja potilastyöhön osallistuvien ammattihenkilöiden toiminta ja antamat palvelut ovat asianmukaisia ja turvallisia.</a:t>
            </a:r>
          </a:p>
          <a:p>
            <a:r>
              <a:rPr lang="fi-FI" dirty="0"/>
              <a:t>Ammattihenkilöiden omavalvonta kattaa laajasti ammattihenkilön työskentelyn eri vaiheet henkilön rekrytoinnista tämän palvelussuhteen päättymiseen saakka, mm:</a:t>
            </a:r>
          </a:p>
          <a:p>
            <a:pPr lvl="1"/>
            <a:r>
              <a:rPr lang="fi-FI" sz="2000" dirty="0"/>
              <a:t>ammatinharjoittamisoikeuden tarkistaminen</a:t>
            </a:r>
          </a:p>
          <a:p>
            <a:pPr lvl="1"/>
            <a:r>
              <a:rPr lang="fi-FI" sz="2000" dirty="0"/>
              <a:t>henkilön tarvittavan osaamisen varmistamisen, perehdyttäminen työtehtäviin ja täydennyskouluttaminen palvelussuhteen aikana</a:t>
            </a:r>
          </a:p>
          <a:p>
            <a:pPr lvl="1"/>
            <a:r>
              <a:rPr lang="fi-FI" sz="2000" dirty="0"/>
              <a:t>työnantajan direktio-oikeuden ja työnjohdollisten keinojen käytön</a:t>
            </a:r>
          </a:p>
          <a:p>
            <a:pPr lvl="1"/>
            <a:r>
              <a:rPr lang="fi-FI" sz="2000" dirty="0"/>
              <a:t>epäkohtiin puuttuminen </a:t>
            </a:r>
          </a:p>
          <a:p>
            <a:endParaRPr lang="fi-FI" sz="2000" dirty="0"/>
          </a:p>
          <a:p>
            <a:endParaRPr lang="fi-FI" sz="1600" u="sng" dirty="0"/>
          </a:p>
        </p:txBody>
      </p:sp>
    </p:spTree>
    <p:extLst>
      <p:ext uri="{BB962C8B-B14F-4D97-AF65-F5344CB8AC3E}">
        <p14:creationId xmlns:p14="http://schemas.microsoft.com/office/powerpoint/2010/main" val="255435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04263-16F9-6AAF-CF48-50262FB03B67}"/>
              </a:ext>
            </a:extLst>
          </p:cNvPr>
          <p:cNvSpPr>
            <a:spLocks noGrp="1"/>
          </p:cNvSpPr>
          <p:nvPr>
            <p:ph type="title"/>
          </p:nvPr>
        </p:nvSpPr>
        <p:spPr/>
        <p:txBody>
          <a:bodyPr/>
          <a:lstStyle/>
          <a:p>
            <a:r>
              <a:rPr lang="fi-FI" dirty="0"/>
              <a:t>Ammattihenkilöiden omavalvonnasta</a:t>
            </a:r>
          </a:p>
        </p:txBody>
      </p:sp>
      <p:sp>
        <p:nvSpPr>
          <p:cNvPr id="3" name="Sisällön paikkamerkki 2">
            <a:extLst>
              <a:ext uri="{FF2B5EF4-FFF2-40B4-BE49-F238E27FC236}">
                <a16:creationId xmlns:a16="http://schemas.microsoft.com/office/drawing/2014/main" id="{8ACE8EFA-15D3-86D6-6961-0A50B6DD6F0C}"/>
              </a:ext>
            </a:extLst>
          </p:cNvPr>
          <p:cNvSpPr>
            <a:spLocks noGrp="1"/>
          </p:cNvSpPr>
          <p:nvPr>
            <p:ph idx="1"/>
          </p:nvPr>
        </p:nvSpPr>
        <p:spPr>
          <a:xfrm>
            <a:off x="941294" y="1979999"/>
            <a:ext cx="10170000" cy="4658365"/>
          </a:xfrm>
        </p:spPr>
        <p:txBody>
          <a:bodyPr/>
          <a:lstStyle/>
          <a:p>
            <a:r>
              <a:rPr lang="fi-FI" sz="1600" dirty="0"/>
              <a:t>HV-alue vastaa </a:t>
            </a:r>
            <a:r>
              <a:rPr lang="fi-FI" sz="1600" b="1" dirty="0"/>
              <a:t>järjestämisvastuulla</a:t>
            </a:r>
            <a:r>
              <a:rPr lang="fi-FI" sz="1600" dirty="0"/>
              <a:t> olevista palveluista riippumatta niiden tuotantotavasta ja omavalvonnan tulee olla</a:t>
            </a:r>
          </a:p>
          <a:p>
            <a:pPr lvl="1"/>
            <a:r>
              <a:rPr lang="fi-FI" altLang="fi-FI" sz="1600" dirty="0"/>
              <a:t>Ensisijaista</a:t>
            </a:r>
          </a:p>
          <a:p>
            <a:pPr lvl="1"/>
            <a:r>
              <a:rPr lang="fi-FI" altLang="fi-FI" sz="1600" dirty="0"/>
              <a:t>Suunnitelmallista (omavalvontaohjelma ja –suunnitelmat, sopimukset)</a:t>
            </a:r>
          </a:p>
          <a:p>
            <a:pPr lvl="1"/>
            <a:r>
              <a:rPr lang="fi-FI" altLang="fi-FI" sz="1600" dirty="0"/>
              <a:t>Riskiperusteista</a:t>
            </a:r>
          </a:p>
          <a:p>
            <a:pPr lvl="2"/>
            <a:r>
              <a:rPr lang="fi-FI" altLang="fi-FI" dirty="0"/>
              <a:t>Tunnistaminen ja priorisointi (tietoperusta ml valvontaviranomaisen/laillisuusvalvojan ratkaisut, työyhteisön kulttuuri)</a:t>
            </a:r>
          </a:p>
          <a:p>
            <a:pPr lvl="2"/>
            <a:r>
              <a:rPr lang="fi-FI" altLang="fi-FI" dirty="0"/>
              <a:t>Haavoittuvat potilas- ja asiakasryhmät, riskialtteimmat toiminnot / toimenpiteet</a:t>
            </a:r>
          </a:p>
          <a:p>
            <a:pPr lvl="2"/>
            <a:r>
              <a:rPr lang="fi-FI" altLang="fi-FI" dirty="0"/>
              <a:t>Sote-ammattihenkilöt</a:t>
            </a:r>
          </a:p>
          <a:p>
            <a:pPr lvl="3"/>
            <a:r>
              <a:rPr lang="fi-FI" altLang="fi-FI" dirty="0"/>
              <a:t>Oikeudet ja osaaminen</a:t>
            </a:r>
          </a:p>
          <a:p>
            <a:pPr lvl="1"/>
            <a:r>
              <a:rPr lang="fi-FI" altLang="fi-FI" sz="1600" dirty="0"/>
              <a:t>Omavalvonnan avulla </a:t>
            </a:r>
            <a:r>
              <a:rPr lang="fi-FI" altLang="fi-FI" sz="1600" u="sng" dirty="0"/>
              <a:t>ehkäistään</a:t>
            </a:r>
            <a:r>
              <a:rPr lang="fi-FI" altLang="fi-FI" sz="1600" dirty="0"/>
              <a:t> lainsäädännön vastainen ja epäasianmukainen (potilas- ja asiakasturvallisuutta vaarantava) toiminta, havaitaan epäkohdat ja puututaan niihin </a:t>
            </a:r>
            <a:r>
              <a:rPr lang="fi-FI" altLang="fi-FI" sz="1600" u="sng" dirty="0"/>
              <a:t>viivytyksettä ja tehokkaasti</a:t>
            </a:r>
            <a:r>
              <a:rPr lang="fi-FI" altLang="fi-FI" sz="1600" dirty="0"/>
              <a:t>, ja näin varmistetaan toiminnan laatu, lainmukaisuus ja potilasturvallisuus</a:t>
            </a:r>
          </a:p>
        </p:txBody>
      </p:sp>
      <p:sp>
        <p:nvSpPr>
          <p:cNvPr id="4" name="Dian numeron paikkamerkki 3">
            <a:extLst>
              <a:ext uri="{FF2B5EF4-FFF2-40B4-BE49-F238E27FC236}">
                <a16:creationId xmlns:a16="http://schemas.microsoft.com/office/drawing/2014/main" id="{B4E3EF0A-722B-1BD6-D72F-124A7E4699AE}"/>
              </a:ext>
            </a:extLst>
          </p:cNvPr>
          <p:cNvSpPr>
            <a:spLocks noGrp="1"/>
          </p:cNvSpPr>
          <p:nvPr>
            <p:ph type="sldNum" sz="quarter" idx="12"/>
          </p:nvPr>
        </p:nvSpPr>
        <p:spPr/>
        <p:txBody>
          <a:bodyPr/>
          <a:lstStyle/>
          <a:p>
            <a:pPr algn="l"/>
            <a:fld id="{066C7BC8-A4A3-4653-AED5-D8A5565485F8}" type="slidenum">
              <a:rPr lang="fi-FI" smtClean="0"/>
              <a:pPr algn="l"/>
              <a:t>30</a:t>
            </a:fld>
            <a:endParaRPr lang="fi-FI" dirty="0"/>
          </a:p>
        </p:txBody>
      </p:sp>
    </p:spTree>
    <p:extLst>
      <p:ext uri="{BB962C8B-B14F-4D97-AF65-F5344CB8AC3E}">
        <p14:creationId xmlns:p14="http://schemas.microsoft.com/office/powerpoint/2010/main" val="4207302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0C4C5B-591B-45D0-B8C0-B67CD86AF2D8}"/>
              </a:ext>
            </a:extLst>
          </p:cNvPr>
          <p:cNvSpPr>
            <a:spLocks noGrp="1"/>
          </p:cNvSpPr>
          <p:nvPr>
            <p:ph type="title"/>
          </p:nvPr>
        </p:nvSpPr>
        <p:spPr>
          <a:xfrm>
            <a:off x="1080707" y="732872"/>
            <a:ext cx="10398990" cy="738119"/>
          </a:xfrm>
        </p:spPr>
        <p:txBody>
          <a:bodyPr/>
          <a:lstStyle/>
          <a:p>
            <a:r>
              <a:rPr lang="fi-FI" dirty="0"/>
              <a:t>Ammatinharjoittamisoikeuden tarkistamisesta 1/2</a:t>
            </a:r>
          </a:p>
        </p:txBody>
      </p:sp>
      <p:sp>
        <p:nvSpPr>
          <p:cNvPr id="3" name="Sisällön paikkamerkki 2">
            <a:extLst>
              <a:ext uri="{FF2B5EF4-FFF2-40B4-BE49-F238E27FC236}">
                <a16:creationId xmlns:a16="http://schemas.microsoft.com/office/drawing/2014/main" id="{B41C9FC7-305F-4834-9706-4AC13AA0CBE8}"/>
              </a:ext>
            </a:extLst>
          </p:cNvPr>
          <p:cNvSpPr>
            <a:spLocks noGrp="1"/>
          </p:cNvSpPr>
          <p:nvPr>
            <p:ph idx="1"/>
          </p:nvPr>
        </p:nvSpPr>
        <p:spPr>
          <a:xfrm>
            <a:off x="941294" y="1630017"/>
            <a:ext cx="10170000" cy="4726333"/>
          </a:xfrm>
        </p:spPr>
        <p:txBody>
          <a:bodyPr/>
          <a:lstStyle/>
          <a:p>
            <a:r>
              <a:rPr lang="fi-FI" sz="1600" dirty="0"/>
              <a:t>Ammattioikeuksien tarkistaminen JulkiTerhikki/Suosikki (</a:t>
            </a:r>
            <a:r>
              <a:rPr lang="fi-FI" sz="1600" dirty="0">
                <a:hlinkClick r:id="rId2"/>
              </a:rPr>
              <a:t>https://julkiterhikki.valvira.fi/</a:t>
            </a:r>
            <a:r>
              <a:rPr lang="fi-FI" sz="1600" dirty="0"/>
              <a:t> 24/7) + yhteydenotto Valviraan</a:t>
            </a:r>
          </a:p>
          <a:p>
            <a:pPr lvl="1">
              <a:buFontTx/>
              <a:buChar char="-"/>
            </a:pPr>
            <a:r>
              <a:rPr lang="fi-FI" sz="1600" dirty="0"/>
              <a:t>Lähihoitajat</a:t>
            </a:r>
          </a:p>
          <a:p>
            <a:pPr lvl="2">
              <a:buFontTx/>
              <a:buChar char="-"/>
            </a:pPr>
            <a:r>
              <a:rPr lang="fi-FI" dirty="0"/>
              <a:t>terveydenhuollon lähihoitajat: jo koulutuksen suorittamisen perusteella oikeus käyttää ammattinimikettä, ei rekisteröitymisvelvollisuutta</a:t>
            </a:r>
          </a:p>
          <a:p>
            <a:pPr lvl="2">
              <a:buFontTx/>
              <a:buChar char="-"/>
            </a:pPr>
            <a:r>
              <a:rPr lang="fi-FI" dirty="0"/>
              <a:t>sosiaalihuollon lähihoitajat: nimikkeenkäyttöoikeus </a:t>
            </a:r>
            <a:r>
              <a:rPr lang="fi-FI" u="sng" dirty="0"/>
              <a:t>edellyttää rekisteröintiä </a:t>
            </a:r>
            <a:r>
              <a:rPr lang="fi-FI" dirty="0"/>
              <a:t>Suosikkiin</a:t>
            </a:r>
          </a:p>
          <a:p>
            <a:pPr lvl="3">
              <a:buFontTx/>
              <a:buChar char="-"/>
            </a:pPr>
            <a:r>
              <a:rPr lang="fi-FI" dirty="0"/>
              <a:t>Esimerkiksi lastensuojelussa työskentely</a:t>
            </a:r>
          </a:p>
          <a:p>
            <a:pPr marL="1076325" lvl="3" indent="0">
              <a:buNone/>
            </a:pPr>
            <a:endParaRPr lang="fi-FI" dirty="0"/>
          </a:p>
          <a:p>
            <a:pPr lvl="1">
              <a:buFontTx/>
              <a:buChar char="-"/>
            </a:pPr>
            <a:r>
              <a:rPr lang="fi-FI" sz="1600" dirty="0"/>
              <a:t>Ammatinharjoittamisoikeuden rajoitukset, poistot, kiellot, kirjalliset varoitukset, huomautukset, rangaistukset (ammattitoiminnassa)</a:t>
            </a:r>
          </a:p>
          <a:p>
            <a:pPr lvl="2">
              <a:buFontTx/>
              <a:buChar char="-"/>
            </a:pPr>
            <a:r>
              <a:rPr lang="fi-FI" dirty="0"/>
              <a:t>Mitä näkyy JulkiTerhikki/Suosikki –tietopalvelusta ?</a:t>
            </a:r>
          </a:p>
          <a:p>
            <a:pPr lvl="3">
              <a:buFontTx/>
              <a:buChar char="-"/>
            </a:pPr>
            <a:r>
              <a:rPr lang="fi-FI" sz="1400" dirty="0"/>
              <a:t>”Rajoitettu” – yhteys Valviraan. Puhelinnumero käy ilmi ko. palvelusta</a:t>
            </a:r>
          </a:p>
          <a:p>
            <a:pPr lvl="3">
              <a:buFontTx/>
              <a:buChar char="-"/>
            </a:pPr>
            <a:r>
              <a:rPr lang="fi-FI" sz="1400" dirty="0"/>
              <a:t>Jos ei oikeutta (Valviran poistanut oikeuden, kieltänyt ammatinharjoittamisen/nimikkeenkäytön), ei näy </a:t>
            </a:r>
            <a:r>
              <a:rPr lang="fi-FI" sz="1400" dirty="0" err="1"/>
              <a:t>ko</a:t>
            </a:r>
            <a:r>
              <a:rPr lang="fi-FI" sz="1400" dirty="0"/>
              <a:t> palvelusta – yhteys Valviraan</a:t>
            </a:r>
          </a:p>
          <a:p>
            <a:pPr lvl="3">
              <a:buFontTx/>
              <a:buChar char="-"/>
            </a:pPr>
            <a:r>
              <a:rPr lang="fi-FI" sz="1400" dirty="0"/>
              <a:t>Kirjalliset varoitukset, huomautukset, rangaistukset eivät näy – tiedot saatavissa Valvirasta</a:t>
            </a:r>
          </a:p>
          <a:p>
            <a:pPr lvl="2">
              <a:buFontTx/>
              <a:buChar char="-"/>
            </a:pPr>
            <a:endParaRPr lang="fi-FI" sz="1400" dirty="0"/>
          </a:p>
          <a:p>
            <a:pPr lvl="1">
              <a:buFontTx/>
              <a:buChar char="-"/>
            </a:pPr>
            <a:endParaRPr lang="fi-FI" sz="1600" dirty="0"/>
          </a:p>
          <a:p>
            <a:endParaRPr lang="fi-FI" dirty="0"/>
          </a:p>
          <a:p>
            <a:endParaRPr lang="fi-FI" dirty="0"/>
          </a:p>
        </p:txBody>
      </p:sp>
      <p:sp>
        <p:nvSpPr>
          <p:cNvPr id="4" name="Dian numeron paikkamerkki 3">
            <a:extLst>
              <a:ext uri="{FF2B5EF4-FFF2-40B4-BE49-F238E27FC236}">
                <a16:creationId xmlns:a16="http://schemas.microsoft.com/office/drawing/2014/main" id="{83C93FC7-1D82-4431-9673-B564623FF483}"/>
              </a:ext>
            </a:extLst>
          </p:cNvPr>
          <p:cNvSpPr>
            <a:spLocks noGrp="1"/>
          </p:cNvSpPr>
          <p:nvPr>
            <p:ph type="sldNum" sz="quarter" idx="12"/>
          </p:nvPr>
        </p:nvSpPr>
        <p:spPr/>
        <p:txBody>
          <a:bodyPr/>
          <a:lstStyle/>
          <a:p>
            <a:pPr algn="l"/>
            <a:fld id="{066C7BC8-A4A3-4653-AED5-D8A5565485F8}" type="slidenum">
              <a:rPr lang="fi-FI" smtClean="0"/>
              <a:pPr algn="l"/>
              <a:t>31</a:t>
            </a:fld>
            <a:endParaRPr lang="fi-FI"/>
          </a:p>
        </p:txBody>
      </p:sp>
      <p:sp>
        <p:nvSpPr>
          <p:cNvPr id="5" name="Päivämäärän paikkamerkki 4">
            <a:extLst>
              <a:ext uri="{FF2B5EF4-FFF2-40B4-BE49-F238E27FC236}">
                <a16:creationId xmlns:a16="http://schemas.microsoft.com/office/drawing/2014/main" id="{6E316068-DD1D-4EE1-93E7-6A40B9BD7E87}"/>
              </a:ext>
            </a:extLst>
          </p:cNvPr>
          <p:cNvSpPr>
            <a:spLocks noGrp="1"/>
          </p:cNvSpPr>
          <p:nvPr>
            <p:ph type="dt" sz="half" idx="10"/>
          </p:nvPr>
        </p:nvSpPr>
        <p:spPr/>
        <p:txBody>
          <a:bodyPr/>
          <a:lstStyle/>
          <a:p>
            <a:fld id="{1FACC567-5489-4F75-A1B9-59003116C970}" type="datetime1">
              <a:rPr lang="fi-FI" smtClean="0"/>
              <a:t>19.2.2025</a:t>
            </a:fld>
            <a:endParaRPr lang="fi-FI"/>
          </a:p>
        </p:txBody>
      </p:sp>
    </p:spTree>
    <p:extLst>
      <p:ext uri="{BB962C8B-B14F-4D97-AF65-F5344CB8AC3E}">
        <p14:creationId xmlns:p14="http://schemas.microsoft.com/office/powerpoint/2010/main" val="3599425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9F334-F2A2-6E88-748F-5C0662764325}"/>
              </a:ext>
            </a:extLst>
          </p:cNvPr>
          <p:cNvSpPr>
            <a:spLocks noGrp="1"/>
          </p:cNvSpPr>
          <p:nvPr>
            <p:ph type="title"/>
          </p:nvPr>
        </p:nvSpPr>
        <p:spPr/>
        <p:txBody>
          <a:bodyPr/>
          <a:lstStyle/>
          <a:p>
            <a:r>
              <a:rPr lang="fi-FI" dirty="0"/>
              <a:t>Ammatinharjoittamisoikeuden tarkistamisesta 2/2</a:t>
            </a:r>
          </a:p>
        </p:txBody>
      </p:sp>
      <p:sp>
        <p:nvSpPr>
          <p:cNvPr id="3" name="Sisällön paikkamerkki 2">
            <a:extLst>
              <a:ext uri="{FF2B5EF4-FFF2-40B4-BE49-F238E27FC236}">
                <a16:creationId xmlns:a16="http://schemas.microsoft.com/office/drawing/2014/main" id="{5843F99F-E807-E7A5-CCAC-94E612B74CDA}"/>
              </a:ext>
            </a:extLst>
          </p:cNvPr>
          <p:cNvSpPr>
            <a:spLocks noGrp="1"/>
          </p:cNvSpPr>
          <p:nvPr>
            <p:ph idx="1"/>
          </p:nvPr>
        </p:nvSpPr>
        <p:spPr/>
        <p:txBody>
          <a:bodyPr/>
          <a:lstStyle/>
          <a:p>
            <a:r>
              <a:rPr lang="fi-FI" dirty="0"/>
              <a:t>Valviran turvaamistoimenpiteet </a:t>
            </a:r>
          </a:p>
          <a:p>
            <a:pPr marL="717550" lvl="2" indent="0">
              <a:buNone/>
            </a:pPr>
            <a:r>
              <a:rPr lang="fi-FI" dirty="0"/>
              <a:t>- ”Johto ja valvonta” </a:t>
            </a:r>
          </a:p>
          <a:p>
            <a:pPr lvl="3">
              <a:buFontTx/>
              <a:buChar char="-"/>
            </a:pPr>
            <a:r>
              <a:rPr lang="fi-FI" dirty="0"/>
              <a:t>Mahdollisuus puuttua tarvittaessa nopeasti työskentelyyn (potilas ja asiakasturvallisuus)</a:t>
            </a:r>
          </a:p>
          <a:p>
            <a:pPr lvl="3">
              <a:buFontTx/>
              <a:buChar char="-"/>
            </a:pPr>
            <a:r>
              <a:rPr lang="fi-FI" dirty="0"/>
              <a:t>Työnantaja vastaa sen toteuttamistavasta, nimetty henkilö johtaa ja valvoo ja sen tulee olla aktiivista ja suunnitelmallista (tosiasiallista)</a:t>
            </a:r>
          </a:p>
          <a:p>
            <a:pPr lvl="4">
              <a:buFontTx/>
              <a:buChar char="-"/>
            </a:pPr>
            <a:r>
              <a:rPr lang="fi-FI" dirty="0"/>
              <a:t>Usein syyt salassapidettäviä, keskustelu ammattihenkilön kanssa (avoimuus)</a:t>
            </a:r>
          </a:p>
          <a:p>
            <a:pPr lvl="2">
              <a:buFontTx/>
              <a:buChar char="-"/>
            </a:pPr>
            <a:r>
              <a:rPr lang="fi-FI" dirty="0"/>
              <a:t>”palvelussuhde sosiaali- ja/tai terveydenhuollon toimintayksikköön”</a:t>
            </a:r>
          </a:p>
          <a:p>
            <a:pPr lvl="3">
              <a:buFontTx/>
              <a:buChar char="-"/>
            </a:pPr>
            <a:r>
              <a:rPr lang="fi-FI" dirty="0"/>
              <a:t>Ei mahdollista työskennellä yksityisenä elinkeinonharjoittajana/rekrytointifirman kautta</a:t>
            </a:r>
          </a:p>
          <a:p>
            <a:pPr marL="358775" lvl="1" indent="0">
              <a:buNone/>
            </a:pPr>
            <a:r>
              <a:rPr lang="fi-FI" sz="1600" dirty="0"/>
              <a:t>- Kielto käyttää ammattinimikettä – ammatissa/tehtävissä voivat toimia muutkin henkilöt, joilla on riittävä koulutus, kokemus ja ammattitaito</a:t>
            </a:r>
          </a:p>
          <a:p>
            <a:pPr lvl="4">
              <a:buFontTx/>
              <a:buChar char="-"/>
            </a:pPr>
            <a:r>
              <a:rPr lang="fi-FI" dirty="0"/>
              <a:t>Kiellolle perusteet: työskentely vaarantaa potilas/asiakasturvallisuutta!</a:t>
            </a:r>
          </a:p>
          <a:p>
            <a:pPr lvl="4">
              <a:buFontTx/>
              <a:buChar char="-"/>
            </a:pPr>
            <a:r>
              <a:rPr lang="fi-FI" dirty="0"/>
              <a:t>Valvira ei valvo ”ei-ammattihenkilöitä” </a:t>
            </a:r>
          </a:p>
          <a:p>
            <a:pPr lvl="1">
              <a:buFontTx/>
              <a:buChar char="-"/>
            </a:pPr>
            <a:endParaRPr lang="fi-FI" dirty="0"/>
          </a:p>
          <a:p>
            <a:pPr lvl="2">
              <a:buFontTx/>
              <a:buChar char="-"/>
            </a:pPr>
            <a:endParaRPr lang="fi-FI" dirty="0"/>
          </a:p>
          <a:p>
            <a:pPr lvl="1"/>
            <a:endParaRPr lang="fi-FI" dirty="0"/>
          </a:p>
        </p:txBody>
      </p:sp>
      <p:sp>
        <p:nvSpPr>
          <p:cNvPr id="4" name="Dian numeron paikkamerkki 3">
            <a:extLst>
              <a:ext uri="{FF2B5EF4-FFF2-40B4-BE49-F238E27FC236}">
                <a16:creationId xmlns:a16="http://schemas.microsoft.com/office/drawing/2014/main" id="{E83A8868-03BB-CC5B-76AB-1D2D09ED70F6}"/>
              </a:ext>
            </a:extLst>
          </p:cNvPr>
          <p:cNvSpPr>
            <a:spLocks noGrp="1"/>
          </p:cNvSpPr>
          <p:nvPr>
            <p:ph type="sldNum" sz="quarter" idx="12"/>
          </p:nvPr>
        </p:nvSpPr>
        <p:spPr/>
        <p:txBody>
          <a:bodyPr/>
          <a:lstStyle/>
          <a:p>
            <a:pPr algn="l"/>
            <a:fld id="{066C7BC8-A4A3-4653-AED5-D8A5565485F8}" type="slidenum">
              <a:rPr lang="fi-FI" smtClean="0"/>
              <a:pPr algn="l"/>
              <a:t>32</a:t>
            </a:fld>
            <a:endParaRPr lang="fi-FI" dirty="0"/>
          </a:p>
        </p:txBody>
      </p:sp>
    </p:spTree>
    <p:extLst>
      <p:ext uri="{BB962C8B-B14F-4D97-AF65-F5344CB8AC3E}">
        <p14:creationId xmlns:p14="http://schemas.microsoft.com/office/powerpoint/2010/main" val="256879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470431-8F5B-E8EC-DDBE-8484B065F2DE}"/>
              </a:ext>
            </a:extLst>
          </p:cNvPr>
          <p:cNvSpPr>
            <a:spLocks noGrp="1"/>
          </p:cNvSpPr>
          <p:nvPr>
            <p:ph type="title"/>
          </p:nvPr>
        </p:nvSpPr>
        <p:spPr/>
        <p:txBody>
          <a:bodyPr/>
          <a:lstStyle/>
          <a:p>
            <a:r>
              <a:rPr lang="fi-FI" dirty="0"/>
              <a:t>Ammattihenkilön taustan tarkistamisesta</a:t>
            </a:r>
          </a:p>
        </p:txBody>
      </p:sp>
      <p:sp>
        <p:nvSpPr>
          <p:cNvPr id="3" name="Sisällön paikkamerkki 2">
            <a:extLst>
              <a:ext uri="{FF2B5EF4-FFF2-40B4-BE49-F238E27FC236}">
                <a16:creationId xmlns:a16="http://schemas.microsoft.com/office/drawing/2014/main" id="{2950421E-EE2E-0C14-3F59-65112CCB424C}"/>
              </a:ext>
            </a:extLst>
          </p:cNvPr>
          <p:cNvSpPr>
            <a:spLocks noGrp="1"/>
          </p:cNvSpPr>
          <p:nvPr>
            <p:ph idx="1"/>
          </p:nvPr>
        </p:nvSpPr>
        <p:spPr>
          <a:xfrm>
            <a:off x="941294" y="1980000"/>
            <a:ext cx="10170000" cy="4376350"/>
          </a:xfrm>
        </p:spPr>
        <p:txBody>
          <a:bodyPr/>
          <a:lstStyle/>
          <a:p>
            <a:r>
              <a:rPr lang="fi-FI" sz="1800" dirty="0"/>
              <a:t>Rekrytointivaiheessa pätevyyden (ammattioikeuksien) lisäksi myös </a:t>
            </a:r>
            <a:r>
              <a:rPr lang="fi-FI" sz="1800" u="sng" dirty="0"/>
              <a:t>muu taustojen tarkistaminen</a:t>
            </a:r>
          </a:p>
          <a:p>
            <a:pPr lvl="1"/>
            <a:r>
              <a:rPr lang="fi-FI" dirty="0"/>
              <a:t>Laki yksityisyyden suojasta työelämästä</a:t>
            </a:r>
          </a:p>
          <a:p>
            <a:pPr lvl="2"/>
            <a:r>
              <a:rPr lang="fi-FI" sz="1800" dirty="0"/>
              <a:t>Tiedot ensi sijassa työntekijältä itseltään</a:t>
            </a:r>
          </a:p>
          <a:p>
            <a:pPr lvl="2"/>
            <a:r>
              <a:rPr lang="fi-FI" sz="1800" dirty="0"/>
              <a:t>Aikaisemmat työsuhteet, työnantajat; pitkät poissaolot työelämästä</a:t>
            </a:r>
          </a:p>
          <a:p>
            <a:pPr marL="717550" lvl="2" indent="0">
              <a:buNone/>
            </a:pPr>
            <a:endParaRPr lang="fi-FI" sz="1800" dirty="0"/>
          </a:p>
          <a:p>
            <a:pPr lvl="1"/>
            <a:r>
              <a:rPr lang="fi-FI" dirty="0"/>
              <a:t>Vaikka JulkiTerhikissä/Suosikissa ei tietoja esimerkiksi huomautuksista, kirjallisista varoituksista tai rangaistuksista, ko. tiedot saatavissa </a:t>
            </a:r>
          </a:p>
          <a:p>
            <a:pPr lvl="2"/>
            <a:r>
              <a:rPr lang="fi-FI" sz="1800" dirty="0"/>
              <a:t>Rangaistustiedot – soveltuvuusarviointi</a:t>
            </a:r>
          </a:p>
          <a:p>
            <a:pPr lvl="2"/>
            <a:endParaRPr lang="fi-FI" sz="1800" dirty="0"/>
          </a:p>
          <a:p>
            <a:pPr lvl="1"/>
            <a:r>
              <a:rPr lang="fi-FI" dirty="0"/>
              <a:t>Rikosrekisteriotteen tarkistaminen (valvontalain 28 § + L lasten kanssa työskentelevien rikostaustan selvittämisestä)</a:t>
            </a:r>
          </a:p>
        </p:txBody>
      </p:sp>
      <p:sp>
        <p:nvSpPr>
          <p:cNvPr id="4" name="Dian numeron paikkamerkki 3">
            <a:extLst>
              <a:ext uri="{FF2B5EF4-FFF2-40B4-BE49-F238E27FC236}">
                <a16:creationId xmlns:a16="http://schemas.microsoft.com/office/drawing/2014/main" id="{672BFCE8-6A79-1615-95F5-C07E104FE2D1}"/>
              </a:ext>
            </a:extLst>
          </p:cNvPr>
          <p:cNvSpPr>
            <a:spLocks noGrp="1"/>
          </p:cNvSpPr>
          <p:nvPr>
            <p:ph type="sldNum" sz="quarter" idx="12"/>
          </p:nvPr>
        </p:nvSpPr>
        <p:spPr/>
        <p:txBody>
          <a:bodyPr/>
          <a:lstStyle/>
          <a:p>
            <a:pPr algn="l"/>
            <a:fld id="{066C7BC8-A4A3-4653-AED5-D8A5565485F8}" type="slidenum">
              <a:rPr lang="fi-FI" smtClean="0"/>
              <a:pPr algn="l"/>
              <a:t>33</a:t>
            </a:fld>
            <a:endParaRPr lang="fi-FI" dirty="0"/>
          </a:p>
        </p:txBody>
      </p:sp>
    </p:spTree>
    <p:extLst>
      <p:ext uri="{BB962C8B-B14F-4D97-AF65-F5344CB8AC3E}">
        <p14:creationId xmlns:p14="http://schemas.microsoft.com/office/powerpoint/2010/main" val="3383574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E90D10-65E4-4B10-B5D9-5AED1B229450}"/>
              </a:ext>
            </a:extLst>
          </p:cNvPr>
          <p:cNvSpPr>
            <a:spLocks noGrp="1"/>
          </p:cNvSpPr>
          <p:nvPr>
            <p:ph type="title"/>
          </p:nvPr>
        </p:nvSpPr>
        <p:spPr/>
        <p:txBody>
          <a:bodyPr/>
          <a:lstStyle/>
          <a:p>
            <a:r>
              <a:rPr lang="fi-FI" dirty="0"/>
              <a:t>Työskentelyn asianmukaisuuden varmistaminen </a:t>
            </a:r>
          </a:p>
        </p:txBody>
      </p:sp>
      <p:sp>
        <p:nvSpPr>
          <p:cNvPr id="3" name="Sisällön paikkamerkki 2">
            <a:extLst>
              <a:ext uri="{FF2B5EF4-FFF2-40B4-BE49-F238E27FC236}">
                <a16:creationId xmlns:a16="http://schemas.microsoft.com/office/drawing/2014/main" id="{472FF219-6AE3-4424-ADC7-230B49CE116A}"/>
              </a:ext>
            </a:extLst>
          </p:cNvPr>
          <p:cNvSpPr>
            <a:spLocks noGrp="1"/>
          </p:cNvSpPr>
          <p:nvPr>
            <p:ph idx="1"/>
          </p:nvPr>
        </p:nvSpPr>
        <p:spPr>
          <a:xfrm>
            <a:off x="941294" y="1980000"/>
            <a:ext cx="10170000" cy="4163946"/>
          </a:xfrm>
        </p:spPr>
        <p:txBody>
          <a:bodyPr/>
          <a:lstStyle/>
          <a:p>
            <a:r>
              <a:rPr lang="fi-FI" sz="1600" dirty="0"/>
              <a:t>Osaamisen varmistaminen: työnantaja päättää keinoista, joilla osaaminen varmistetaan (esim. lääkehoito)</a:t>
            </a:r>
          </a:p>
          <a:p>
            <a:pPr lvl="1"/>
            <a:r>
              <a:rPr lang="fi-FI" sz="1600" dirty="0"/>
              <a:t>Työnantaja päättää työtehtävistä ja siitä, että työntekijä osaa ne</a:t>
            </a:r>
          </a:p>
          <a:p>
            <a:pPr lvl="2"/>
            <a:r>
              <a:rPr lang="fi-FI" dirty="0">
                <a:ea typeface="Calibri" panose="020F0502020204030204" pitchFamily="34" charset="0"/>
              </a:rPr>
              <a:t>lainsäädännössä säännöksiä lähinnä laillistetun lääkärin/hammaslääkärin tehtävistä ja sairaanhoitajan rajatusta lääkkeenmääräämisoikeudesta + sosiaalityöntekijän tehtävistä (STM: soveltamisohje 5.4.2023)</a:t>
            </a:r>
          </a:p>
          <a:p>
            <a:pPr lvl="2"/>
            <a:r>
              <a:rPr lang="fi-FI" dirty="0">
                <a:ea typeface="Calibri" panose="020F0502020204030204" pitchFamily="34" charset="0"/>
              </a:rPr>
              <a:t>Muutoin ”ammattihenkilöt voivat koulutuksensa, kokemuksensa ja ammattitaitonsa mukaisesti toimia toistensa tehtävissä silloin, kun se on perusteltua työjärjestelyjen ja terveyspalvelujen tuottamisen /asiakkaiden palvelutarpeiden kannalta”</a:t>
            </a:r>
          </a:p>
          <a:p>
            <a:r>
              <a:rPr lang="fi-FI" sz="1600" dirty="0"/>
              <a:t>Työskentelyn asianmukaisuuden varmistaminen ja ongelmiin puuttuminen mahdollisimman varhaisessa vaiheessa</a:t>
            </a:r>
          </a:p>
          <a:p>
            <a:pPr lvl="1"/>
            <a:r>
              <a:rPr lang="fi-FI" sz="1600" dirty="0"/>
              <a:t>Esimerkiksi lääkkeiden kulutuksen seuranta yksikössä, ml lääketilaukset</a:t>
            </a:r>
          </a:p>
          <a:p>
            <a:pPr lvl="1"/>
            <a:r>
              <a:rPr lang="fi-FI" sz="1600" dirty="0"/>
              <a:t>sosiaalihuollon asiakkaan omaisuus/rahavarojen käyttö</a:t>
            </a:r>
          </a:p>
          <a:p>
            <a:pPr lvl="1"/>
            <a:r>
              <a:rPr lang="fi-FI" sz="1600" dirty="0"/>
              <a:t>Etäpalvelut</a:t>
            </a:r>
          </a:p>
          <a:p>
            <a:pPr marL="358775" lvl="1" indent="0">
              <a:buNone/>
            </a:pPr>
            <a:endParaRPr lang="fi-FI" dirty="0">
              <a:effectLst/>
              <a:ea typeface="Calibri" panose="020F0502020204030204" pitchFamily="34" charset="0"/>
            </a:endParaRPr>
          </a:p>
          <a:p>
            <a:pPr lvl="1"/>
            <a:endParaRPr lang="fi-FI" dirty="0"/>
          </a:p>
        </p:txBody>
      </p:sp>
      <p:sp>
        <p:nvSpPr>
          <p:cNvPr id="4" name="Dian numeron paikkamerkki 3">
            <a:extLst>
              <a:ext uri="{FF2B5EF4-FFF2-40B4-BE49-F238E27FC236}">
                <a16:creationId xmlns:a16="http://schemas.microsoft.com/office/drawing/2014/main" id="{4D7AAC47-9D99-4D49-AA91-358205921E0B}"/>
              </a:ext>
            </a:extLst>
          </p:cNvPr>
          <p:cNvSpPr>
            <a:spLocks noGrp="1"/>
          </p:cNvSpPr>
          <p:nvPr>
            <p:ph type="sldNum" sz="quarter" idx="12"/>
          </p:nvPr>
        </p:nvSpPr>
        <p:spPr/>
        <p:txBody>
          <a:bodyPr/>
          <a:lstStyle/>
          <a:p>
            <a:pPr algn="l"/>
            <a:fld id="{066C7BC8-A4A3-4653-AED5-D8A5565485F8}" type="slidenum">
              <a:rPr lang="fi-FI" smtClean="0"/>
              <a:pPr algn="l"/>
              <a:t>34</a:t>
            </a:fld>
            <a:endParaRPr lang="fi-FI"/>
          </a:p>
        </p:txBody>
      </p:sp>
      <p:sp>
        <p:nvSpPr>
          <p:cNvPr id="5" name="Päivämäärän paikkamerkki 4">
            <a:extLst>
              <a:ext uri="{FF2B5EF4-FFF2-40B4-BE49-F238E27FC236}">
                <a16:creationId xmlns:a16="http://schemas.microsoft.com/office/drawing/2014/main" id="{ACC7F1D0-ABA3-4B19-90EA-9ECEDA93D0C4}"/>
              </a:ext>
            </a:extLst>
          </p:cNvPr>
          <p:cNvSpPr>
            <a:spLocks noGrp="1"/>
          </p:cNvSpPr>
          <p:nvPr>
            <p:ph type="dt" sz="half" idx="10"/>
          </p:nvPr>
        </p:nvSpPr>
        <p:spPr/>
        <p:txBody>
          <a:bodyPr/>
          <a:lstStyle/>
          <a:p>
            <a:fld id="{1FACC567-5489-4F75-A1B9-59003116C970}" type="datetime1">
              <a:rPr lang="fi-FI" smtClean="0"/>
              <a:t>19.2.2025</a:t>
            </a:fld>
            <a:endParaRPr lang="fi-FI"/>
          </a:p>
        </p:txBody>
      </p:sp>
      <p:sp>
        <p:nvSpPr>
          <p:cNvPr id="6" name="Alatunnisteen paikkamerkki 5">
            <a:extLst>
              <a:ext uri="{FF2B5EF4-FFF2-40B4-BE49-F238E27FC236}">
                <a16:creationId xmlns:a16="http://schemas.microsoft.com/office/drawing/2014/main" id="{6F2ADAF6-3C33-4F28-810E-E6E10879A3A0}"/>
              </a:ext>
            </a:extLst>
          </p:cNvPr>
          <p:cNvSpPr>
            <a:spLocks noGrp="1"/>
          </p:cNvSpPr>
          <p:nvPr>
            <p:ph type="ftr" sz="quarter" idx="11"/>
          </p:nvPr>
        </p:nvSpPr>
        <p:spPr/>
        <p:txBody>
          <a:bodyPr/>
          <a:lstStyle/>
          <a:p>
            <a:r>
              <a:rPr lang="fi-FI" dirty="0"/>
              <a:t>Ryhmäpäällikkö, esittelijäneuvos Kirsi Liukkonen</a:t>
            </a:r>
          </a:p>
        </p:txBody>
      </p:sp>
    </p:spTree>
    <p:extLst>
      <p:ext uri="{BB962C8B-B14F-4D97-AF65-F5344CB8AC3E}">
        <p14:creationId xmlns:p14="http://schemas.microsoft.com/office/powerpoint/2010/main" val="2263114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7CC513-1974-85E7-3E4A-38A067663C9E}"/>
              </a:ext>
            </a:extLst>
          </p:cNvPr>
          <p:cNvSpPr>
            <a:spLocks noGrp="1"/>
          </p:cNvSpPr>
          <p:nvPr>
            <p:ph type="title"/>
          </p:nvPr>
        </p:nvSpPr>
        <p:spPr>
          <a:xfrm>
            <a:off x="941294" y="365125"/>
            <a:ext cx="10170000" cy="1006475"/>
          </a:xfrm>
        </p:spPr>
        <p:txBody>
          <a:bodyPr/>
          <a:lstStyle/>
          <a:p>
            <a:r>
              <a:rPr lang="fi-FI" dirty="0"/>
              <a:t>Omavalvonnan onnistumisesta</a:t>
            </a:r>
          </a:p>
        </p:txBody>
      </p:sp>
      <p:sp>
        <p:nvSpPr>
          <p:cNvPr id="3" name="Sisällön paikkamerkki 2">
            <a:extLst>
              <a:ext uri="{FF2B5EF4-FFF2-40B4-BE49-F238E27FC236}">
                <a16:creationId xmlns:a16="http://schemas.microsoft.com/office/drawing/2014/main" id="{8C520198-60FE-09DF-9295-419CE8670B83}"/>
              </a:ext>
            </a:extLst>
          </p:cNvPr>
          <p:cNvSpPr>
            <a:spLocks noGrp="1"/>
          </p:cNvSpPr>
          <p:nvPr>
            <p:ph idx="1"/>
          </p:nvPr>
        </p:nvSpPr>
        <p:spPr>
          <a:xfrm>
            <a:off x="941294" y="1669775"/>
            <a:ext cx="10170000" cy="5064400"/>
          </a:xfrm>
        </p:spPr>
        <p:txBody>
          <a:bodyPr/>
          <a:lstStyle/>
          <a:p>
            <a:r>
              <a:rPr lang="fi-FI" sz="1600" dirty="0"/>
              <a:t>Palvelunjärjestäjän omavalvonta</a:t>
            </a:r>
          </a:p>
          <a:p>
            <a:pPr lvl="1"/>
            <a:r>
              <a:rPr lang="fi-FI" sz="1600" dirty="0"/>
              <a:t>kaikilla organisaation tasoilla (kirjattu selkeät vastuut ja menettelytavat)</a:t>
            </a:r>
          </a:p>
          <a:p>
            <a:pPr lvl="2"/>
            <a:r>
              <a:rPr lang="fi-FI" dirty="0"/>
              <a:t>Riittävä resurssointi ja osaaminen </a:t>
            </a:r>
          </a:p>
          <a:p>
            <a:pPr lvl="2"/>
            <a:r>
              <a:rPr lang="fi-FI" dirty="0"/>
              <a:t>Selkeät vastuut ja menettelytavat, miten puututaan nopeasti ja riittävästi epäkohtiin ja potilas-/asiakasturvallisuutta vaarantavaan toimintaan</a:t>
            </a:r>
          </a:p>
          <a:p>
            <a:r>
              <a:rPr lang="fi-FI" sz="1600" dirty="0"/>
              <a:t>Palveluntuottajan omavalvonta</a:t>
            </a:r>
          </a:p>
          <a:p>
            <a:pPr lvl="2"/>
            <a:r>
              <a:rPr lang="fi-FI" dirty="0"/>
              <a:t>Omavalvontasuunnitelman laatiminen ja toimiminen sen mukaisesti; ostopalvelut (sopimukset)</a:t>
            </a:r>
          </a:p>
          <a:p>
            <a:pPr lvl="2"/>
            <a:r>
              <a:rPr lang="fi-FI" dirty="0"/>
              <a:t>Työnantajan/esihenkilön ohjaus ja valvonta</a:t>
            </a:r>
          </a:p>
          <a:p>
            <a:pPr lvl="3"/>
            <a:r>
              <a:rPr lang="fi-FI" dirty="0"/>
              <a:t>Työtehtävien rajoittaminen esim. lääkehoitoon osallistumisen rajoittaminen, työvuorot (työyhteisön tuki), …</a:t>
            </a:r>
          </a:p>
          <a:p>
            <a:pPr lvl="3"/>
            <a:r>
              <a:rPr lang="fi-FI" dirty="0"/>
              <a:t>Osaamisen varmistaminen (ml perehdyttäminen) ja täydennyskoulutuksen järjestäminen</a:t>
            </a:r>
          </a:p>
          <a:p>
            <a:pPr lvl="3"/>
            <a:r>
              <a:rPr lang="fi-FI" dirty="0"/>
              <a:t>Työterveyshuoltoon ohjaaminen</a:t>
            </a:r>
          </a:p>
          <a:p>
            <a:r>
              <a:rPr lang="fi-FI" sz="1600" dirty="0"/>
              <a:t>Sote-ammattihenkilön/työtekijän omavalvonta</a:t>
            </a:r>
          </a:p>
          <a:p>
            <a:pPr lvl="1"/>
            <a:r>
              <a:rPr lang="fi-FI" sz="1600" dirty="0"/>
              <a:t>Ammattihenkilön oma vastuu tehdä vain sellaisia työtehtäviä, joihin oma osaaminen / terveydentila riittää </a:t>
            </a:r>
          </a:p>
          <a:p>
            <a:endParaRPr lang="fi-FI" dirty="0"/>
          </a:p>
        </p:txBody>
      </p:sp>
      <p:sp>
        <p:nvSpPr>
          <p:cNvPr id="4" name="Dian numeron paikkamerkki 3">
            <a:extLst>
              <a:ext uri="{FF2B5EF4-FFF2-40B4-BE49-F238E27FC236}">
                <a16:creationId xmlns:a16="http://schemas.microsoft.com/office/drawing/2014/main" id="{76A6EADB-C19B-811A-4389-BF59E6A3EC09}"/>
              </a:ext>
            </a:extLst>
          </p:cNvPr>
          <p:cNvSpPr>
            <a:spLocks noGrp="1"/>
          </p:cNvSpPr>
          <p:nvPr>
            <p:ph type="sldNum" sz="quarter" idx="12"/>
          </p:nvPr>
        </p:nvSpPr>
        <p:spPr/>
        <p:txBody>
          <a:bodyPr/>
          <a:lstStyle/>
          <a:p>
            <a:pPr algn="l"/>
            <a:fld id="{066C7BC8-A4A3-4653-AED5-D8A5565485F8}" type="slidenum">
              <a:rPr lang="fi-FI" smtClean="0"/>
              <a:pPr algn="l"/>
              <a:t>35</a:t>
            </a:fld>
            <a:endParaRPr lang="fi-FI" dirty="0"/>
          </a:p>
        </p:txBody>
      </p:sp>
    </p:spTree>
    <p:extLst>
      <p:ext uri="{BB962C8B-B14F-4D97-AF65-F5344CB8AC3E}">
        <p14:creationId xmlns:p14="http://schemas.microsoft.com/office/powerpoint/2010/main" val="196187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EAC68-AD6E-B395-6B6B-68702A3265C0}"/>
              </a:ext>
            </a:extLst>
          </p:cNvPr>
          <p:cNvSpPr>
            <a:spLocks noGrp="1"/>
          </p:cNvSpPr>
          <p:nvPr>
            <p:ph type="title"/>
          </p:nvPr>
        </p:nvSpPr>
        <p:spPr/>
        <p:txBody>
          <a:bodyPr/>
          <a:lstStyle/>
          <a:p>
            <a:r>
              <a:rPr lang="fi-FI" dirty="0"/>
              <a:t>Hyvinvointialueen ja palveluntuottajan ilmoitusvelvollisuudesta</a:t>
            </a:r>
          </a:p>
        </p:txBody>
      </p:sp>
      <p:sp>
        <p:nvSpPr>
          <p:cNvPr id="3" name="Sisällön paikkamerkki 2">
            <a:extLst>
              <a:ext uri="{FF2B5EF4-FFF2-40B4-BE49-F238E27FC236}">
                <a16:creationId xmlns:a16="http://schemas.microsoft.com/office/drawing/2014/main" id="{6AB6CDB0-FBDD-F482-0AC1-40D91902A72E}"/>
              </a:ext>
            </a:extLst>
          </p:cNvPr>
          <p:cNvSpPr>
            <a:spLocks noGrp="1"/>
          </p:cNvSpPr>
          <p:nvPr>
            <p:ph idx="1"/>
          </p:nvPr>
        </p:nvSpPr>
        <p:spPr>
          <a:xfrm>
            <a:off x="941294" y="1979999"/>
            <a:ext cx="10170000" cy="4512875"/>
          </a:xfrm>
        </p:spPr>
        <p:txBody>
          <a:bodyPr/>
          <a:lstStyle/>
          <a:p>
            <a:r>
              <a:rPr lang="fi-FI" sz="1600" dirty="0"/>
              <a:t>Valvontalain 29 ja 34 §:t (salassapitosäännösten estämättä)</a:t>
            </a:r>
          </a:p>
          <a:p>
            <a:pPr lvl="1"/>
            <a:r>
              <a:rPr lang="fi-FI" sz="1600" dirty="0"/>
              <a:t>Palvelunjärjestäjän vastuu järjestämisvastuulla olevista palveluistaan</a:t>
            </a:r>
          </a:p>
          <a:p>
            <a:r>
              <a:rPr lang="fi-FI" sz="1600" dirty="0"/>
              <a:t>Ilmoitusvelvollisuuden kynnys valvontaviranomaiselle</a:t>
            </a:r>
          </a:p>
          <a:p>
            <a:pPr lvl="1"/>
            <a:r>
              <a:rPr lang="fi-FI" sz="1600" dirty="0"/>
              <a:t>Potilas- ja asiakasturvallisuutta </a:t>
            </a:r>
            <a:r>
              <a:rPr lang="fi-FI" sz="1600" u="sng" dirty="0"/>
              <a:t>olennaisesti</a:t>
            </a:r>
            <a:r>
              <a:rPr lang="fi-FI" sz="1600" dirty="0"/>
              <a:t> vaarantavat seikat, kun omavalvonta ei riitä / ei ole tarkoituksenmukaista</a:t>
            </a:r>
          </a:p>
          <a:p>
            <a:pPr lvl="2"/>
            <a:r>
              <a:rPr lang="fi-FI" dirty="0"/>
              <a:t>Ei siis ”varmuuden vuoksi” tai ”vastuun siirtämiseksi” </a:t>
            </a:r>
          </a:p>
          <a:p>
            <a:r>
              <a:rPr lang="fi-FI" sz="1600" dirty="0"/>
              <a:t>Avien ja Valviran työnjako</a:t>
            </a:r>
          </a:p>
          <a:p>
            <a:pPr lvl="1"/>
            <a:r>
              <a:rPr lang="fi-FI" sz="1600" dirty="0"/>
              <a:t>AVIt edelleen </a:t>
            </a:r>
            <a:r>
              <a:rPr lang="fi-FI" sz="1600" u="sng" dirty="0"/>
              <a:t>ensisijaisia</a:t>
            </a:r>
            <a:r>
              <a:rPr lang="fi-FI" sz="1600" dirty="0"/>
              <a:t> valvovia viranomaisia alueellaan</a:t>
            </a:r>
          </a:p>
          <a:p>
            <a:pPr lvl="1"/>
            <a:r>
              <a:rPr lang="fi-FI" sz="1600" dirty="0"/>
              <a:t>Valviraan: ammattioikeuksien poistaminen, rajoittaminen, ammattinimikkeen kieltäminen, kirjallinen varoitus</a:t>
            </a:r>
          </a:p>
          <a:p>
            <a:pPr lvl="1"/>
            <a:endParaRPr lang="fi-FI" sz="1600" dirty="0"/>
          </a:p>
          <a:p>
            <a:r>
              <a:rPr lang="fi-FI" sz="1600" dirty="0"/>
              <a:t>HUOM: myös laissa Sosiaali- ja terveysalan lupa- ja valvontavirastosta (Valvira) 6 §:ssä on säädetty ilmoitusoikeudesta </a:t>
            </a:r>
          </a:p>
          <a:p>
            <a:pPr marL="717550" lvl="2" indent="0">
              <a:buNone/>
            </a:pPr>
            <a:endParaRPr lang="fi-FI" dirty="0"/>
          </a:p>
          <a:p>
            <a:pPr marL="358775" lvl="1" indent="0">
              <a:buNone/>
            </a:pPr>
            <a:endParaRPr lang="fi-FI" dirty="0"/>
          </a:p>
        </p:txBody>
      </p:sp>
      <p:sp>
        <p:nvSpPr>
          <p:cNvPr id="4" name="Dian numeron paikkamerkki 3">
            <a:extLst>
              <a:ext uri="{FF2B5EF4-FFF2-40B4-BE49-F238E27FC236}">
                <a16:creationId xmlns:a16="http://schemas.microsoft.com/office/drawing/2014/main" id="{EB2726E9-C7A8-5F64-F69D-22D6B0414EFA}"/>
              </a:ext>
            </a:extLst>
          </p:cNvPr>
          <p:cNvSpPr>
            <a:spLocks noGrp="1"/>
          </p:cNvSpPr>
          <p:nvPr>
            <p:ph type="sldNum" sz="quarter" idx="12"/>
          </p:nvPr>
        </p:nvSpPr>
        <p:spPr/>
        <p:txBody>
          <a:bodyPr/>
          <a:lstStyle/>
          <a:p>
            <a:pPr algn="l"/>
            <a:fld id="{066C7BC8-A4A3-4653-AED5-D8A5565485F8}" type="slidenum">
              <a:rPr lang="fi-FI" smtClean="0"/>
              <a:pPr algn="l"/>
              <a:t>36</a:t>
            </a:fld>
            <a:endParaRPr lang="fi-FI" dirty="0"/>
          </a:p>
        </p:txBody>
      </p:sp>
    </p:spTree>
    <p:extLst>
      <p:ext uri="{BB962C8B-B14F-4D97-AF65-F5344CB8AC3E}">
        <p14:creationId xmlns:p14="http://schemas.microsoft.com/office/powerpoint/2010/main" val="16325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3E5D9B-F375-507F-8518-7CE5D8DDAB01}"/>
              </a:ext>
            </a:extLst>
          </p:cNvPr>
          <p:cNvSpPr>
            <a:spLocks noGrp="1"/>
          </p:cNvSpPr>
          <p:nvPr>
            <p:ph type="title"/>
          </p:nvPr>
        </p:nvSpPr>
        <p:spPr/>
        <p:txBody>
          <a:bodyPr/>
          <a:lstStyle/>
          <a:p>
            <a:r>
              <a:rPr lang="fi-FI" dirty="0"/>
              <a:t>Viranomaisvalvonnan onnistumisesta</a:t>
            </a:r>
          </a:p>
        </p:txBody>
      </p:sp>
      <p:sp>
        <p:nvSpPr>
          <p:cNvPr id="3" name="Sisällön paikkamerkki 2">
            <a:extLst>
              <a:ext uri="{FF2B5EF4-FFF2-40B4-BE49-F238E27FC236}">
                <a16:creationId xmlns:a16="http://schemas.microsoft.com/office/drawing/2014/main" id="{4F2F5A55-EF4F-3284-16E8-04243883CB94}"/>
              </a:ext>
            </a:extLst>
          </p:cNvPr>
          <p:cNvSpPr>
            <a:spLocks noGrp="1"/>
          </p:cNvSpPr>
          <p:nvPr>
            <p:ph idx="1"/>
          </p:nvPr>
        </p:nvSpPr>
        <p:spPr>
          <a:xfrm>
            <a:off x="941294" y="1979999"/>
            <a:ext cx="10170000" cy="4878001"/>
          </a:xfrm>
        </p:spPr>
        <p:txBody>
          <a:bodyPr/>
          <a:lstStyle/>
          <a:p>
            <a:r>
              <a:rPr lang="fi-FI" sz="1600" dirty="0"/>
              <a:t>Selvitys- ja lausuntopyynnöt </a:t>
            </a:r>
          </a:p>
          <a:p>
            <a:pPr lvl="1"/>
            <a:r>
              <a:rPr lang="fi-FI" sz="1600" dirty="0"/>
              <a:t>Jos kyse HV-alueen järjestämisvastuulla olevasta palvelusta, selvitys- ja lausuntopyynnöt HV-alueen kautta</a:t>
            </a:r>
          </a:p>
          <a:p>
            <a:pPr lvl="2"/>
            <a:r>
              <a:rPr lang="fi-FI" dirty="0"/>
              <a:t>Tämä kuitenkin harvoin alkuvaiheessa tiedossa</a:t>
            </a:r>
          </a:p>
          <a:p>
            <a:pPr lvl="1"/>
            <a:r>
              <a:rPr lang="fi-FI" sz="1600" dirty="0"/>
              <a:t>HV-alueen/palveluntuottajan velvollisuus hankkia tarvittavat selvitykset ja antaa lausunto (ja tarvittaessa varmistaa potilas- ja asiakasturvallisuus vaikka asia viranomaisselvityksessä), </a:t>
            </a:r>
          </a:p>
          <a:p>
            <a:pPr lvl="1"/>
            <a:r>
              <a:rPr lang="fi-FI" sz="1600" dirty="0"/>
              <a:t>Tärkeää saada tarvittavat selvitykset määräaikaan mennessä</a:t>
            </a:r>
          </a:p>
          <a:p>
            <a:pPr lvl="2"/>
            <a:r>
              <a:rPr lang="fi-FI" dirty="0"/>
              <a:t>Ammattihenkilövalvonnassa usein kysymys vakavasta epäilystä potilas/asiakasturvallisuuden </a:t>
            </a:r>
            <a:r>
              <a:rPr lang="fi-FI" u="sng" dirty="0"/>
              <a:t>akuutista</a:t>
            </a:r>
            <a:r>
              <a:rPr lang="fi-FI" dirty="0"/>
              <a:t> vaarantumisesta</a:t>
            </a:r>
          </a:p>
          <a:p>
            <a:pPr lvl="3"/>
            <a:r>
              <a:rPr lang="fi-FI" dirty="0"/>
              <a:t>Määräaikojen noudattaminen tärkeää!</a:t>
            </a:r>
          </a:p>
          <a:p>
            <a:pPr lvl="3"/>
            <a:r>
              <a:rPr lang="fi-FI" dirty="0"/>
              <a:t>Yhteydenotto asian esittelijään tarvittaessa (yhteystiedot löytyvät selvitys- ja lausuntopyynnöstä)</a:t>
            </a:r>
          </a:p>
          <a:p>
            <a:pPr lvl="3"/>
            <a:r>
              <a:rPr lang="fi-FI" dirty="0"/>
              <a:t>HUOM: pyynnöt osoitetaan ”toiminnasta vastuussa olevalle henkilölle”</a:t>
            </a:r>
          </a:p>
          <a:p>
            <a:pPr lvl="1"/>
            <a:r>
              <a:rPr lang="fi-FI" sz="1600" dirty="0"/>
              <a:t>Päätökset tiedoksi </a:t>
            </a:r>
            <a:r>
              <a:rPr lang="fi-FI" sz="1600" u="sng" dirty="0"/>
              <a:t>tiedossa olevalle </a:t>
            </a:r>
            <a:r>
              <a:rPr lang="fi-FI" sz="1600" dirty="0"/>
              <a:t>työnantajalle, HV-alue?</a:t>
            </a:r>
          </a:p>
        </p:txBody>
      </p:sp>
      <p:sp>
        <p:nvSpPr>
          <p:cNvPr id="4" name="Dian numeron paikkamerkki 3">
            <a:extLst>
              <a:ext uri="{FF2B5EF4-FFF2-40B4-BE49-F238E27FC236}">
                <a16:creationId xmlns:a16="http://schemas.microsoft.com/office/drawing/2014/main" id="{709D35A9-9E7B-350F-A380-FE1354C0BBCF}"/>
              </a:ext>
            </a:extLst>
          </p:cNvPr>
          <p:cNvSpPr>
            <a:spLocks noGrp="1"/>
          </p:cNvSpPr>
          <p:nvPr>
            <p:ph type="sldNum" sz="quarter" idx="12"/>
          </p:nvPr>
        </p:nvSpPr>
        <p:spPr/>
        <p:txBody>
          <a:bodyPr/>
          <a:lstStyle/>
          <a:p>
            <a:pPr algn="l"/>
            <a:fld id="{066C7BC8-A4A3-4653-AED5-D8A5565485F8}" type="slidenum">
              <a:rPr lang="fi-FI" smtClean="0"/>
              <a:pPr algn="l"/>
              <a:t>37</a:t>
            </a:fld>
            <a:endParaRPr lang="fi-FI" dirty="0"/>
          </a:p>
        </p:txBody>
      </p:sp>
    </p:spTree>
    <p:extLst>
      <p:ext uri="{BB962C8B-B14F-4D97-AF65-F5344CB8AC3E}">
        <p14:creationId xmlns:p14="http://schemas.microsoft.com/office/powerpoint/2010/main" val="1755814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AC3E7B5-1E44-4378-B82B-3FE4CB5BCD72}"/>
              </a:ext>
            </a:extLst>
          </p:cNvPr>
          <p:cNvSpPr>
            <a:spLocks noGrp="1"/>
          </p:cNvSpPr>
          <p:nvPr>
            <p:ph type="title"/>
          </p:nvPr>
        </p:nvSpPr>
        <p:spPr/>
        <p:txBody>
          <a:bodyPr/>
          <a:lstStyle/>
          <a:p>
            <a:r>
              <a:rPr lang="fi-FI" noProof="0" dirty="0"/>
              <a:t>Kiitos! </a:t>
            </a:r>
            <a:br>
              <a:rPr lang="fi-FI" noProof="0" dirty="0"/>
            </a:br>
            <a:br>
              <a:rPr lang="fi-FI" noProof="0" dirty="0"/>
            </a:br>
            <a:r>
              <a:rPr lang="fi-FI" sz="1600" noProof="0" dirty="0"/>
              <a:t>Kirsi Liukkonen</a:t>
            </a:r>
            <a:br>
              <a:rPr lang="fi-FI" sz="1600" noProof="0" dirty="0"/>
            </a:br>
            <a:r>
              <a:rPr lang="fi-FI" sz="1600" noProof="0" dirty="0"/>
              <a:t>ryhmäpäällikkö, esittelijäneuvos</a:t>
            </a:r>
            <a:br>
              <a:rPr lang="fi-FI" sz="1600" noProof="0" dirty="0"/>
            </a:br>
            <a:r>
              <a:rPr lang="fi-FI" sz="1600" noProof="0" dirty="0" err="1"/>
              <a:t>kirsi.liukkonen</a:t>
            </a:r>
            <a:r>
              <a:rPr lang="fi-FI" sz="1600" noProof="0" dirty="0"/>
              <a:t>(at)valvira.fi</a:t>
            </a:r>
            <a:endParaRPr lang="fi-FI" sz="1600" dirty="0"/>
          </a:p>
        </p:txBody>
      </p:sp>
      <p:grpSp>
        <p:nvGrpSpPr>
          <p:cNvPr id="3" name="Group 2">
            <a:extLst>
              <a:ext uri="{FF2B5EF4-FFF2-40B4-BE49-F238E27FC236}">
                <a16:creationId xmlns:a16="http://schemas.microsoft.com/office/drawing/2014/main" id="{5FEB8FD9-EDC9-4C87-8A9C-191FD799CC2D}"/>
              </a:ext>
              <a:ext uri="{C183D7F6-B498-43B3-948B-1728B52AA6E4}">
                <adec:decorative xmlns:adec="http://schemas.microsoft.com/office/drawing/2017/decorative" val="1"/>
              </a:ext>
            </a:extLst>
          </p:cNvPr>
          <p:cNvGrpSpPr/>
          <p:nvPr/>
        </p:nvGrpSpPr>
        <p:grpSpPr>
          <a:xfrm>
            <a:off x="6110983" y="1084263"/>
            <a:ext cx="1409700" cy="1219200"/>
            <a:chOff x="2841625" y="4132263"/>
            <a:chExt cx="1409700" cy="1219200"/>
          </a:xfrm>
          <a:solidFill>
            <a:srgbClr val="007CB0"/>
          </a:solidFill>
        </p:grpSpPr>
        <p:sp>
          <p:nvSpPr>
            <p:cNvPr id="4" name="Freeform 5">
              <a:extLst>
                <a:ext uri="{FF2B5EF4-FFF2-40B4-BE49-F238E27FC236}">
                  <a16:creationId xmlns:a16="http://schemas.microsoft.com/office/drawing/2014/main" id="{392A4188-6926-44CC-9EF1-DB1E9E7C48B2}"/>
                </a:ext>
                <a:ext uri="{C183D7F6-B498-43B3-948B-1728B52AA6E4}">
                  <adec:decorative xmlns:adec="http://schemas.microsoft.com/office/drawing/2017/decorative" val="1"/>
                </a:ext>
              </a:extLst>
            </p:cNvPr>
            <p:cNvSpPr>
              <a:spLocks/>
            </p:cNvSpPr>
            <p:nvPr/>
          </p:nvSpPr>
          <p:spPr bwMode="auto">
            <a:xfrm>
              <a:off x="3600450" y="4132263"/>
              <a:ext cx="650875" cy="1219200"/>
            </a:xfrm>
            <a:custGeom>
              <a:avLst/>
              <a:gdLst>
                <a:gd name="T0" fmla="*/ 0 w 1799"/>
                <a:gd name="T1" fmla="*/ 1671 h 3374"/>
                <a:gd name="T2" fmla="*/ 860 w 1799"/>
                <a:gd name="T3" fmla="*/ 1671 h 3374"/>
                <a:gd name="T4" fmla="*/ 659 w 1799"/>
                <a:gd name="T5" fmla="*/ 2194 h 3374"/>
                <a:gd name="T6" fmla="*/ 0 w 1799"/>
                <a:gd name="T7" fmla="*/ 2638 h 3374"/>
                <a:gd name="T8" fmla="*/ 393 w 1799"/>
                <a:gd name="T9" fmla="*/ 3374 h 3374"/>
                <a:gd name="T10" fmla="*/ 1480 w 1799"/>
                <a:gd name="T11" fmla="*/ 2595 h 3374"/>
                <a:gd name="T12" fmla="*/ 1799 w 1799"/>
                <a:gd name="T13" fmla="*/ 1385 h 3374"/>
                <a:gd name="T14" fmla="*/ 1799 w 1799"/>
                <a:gd name="T15" fmla="*/ 0 h 3374"/>
                <a:gd name="T16" fmla="*/ 0 w 1799"/>
                <a:gd name="T17" fmla="*/ 0 h 3374"/>
                <a:gd name="T18" fmla="*/ 0 w 1799"/>
                <a:gd name="T19" fmla="*/ 1671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9" h="3374">
                  <a:moveTo>
                    <a:pt x="0" y="1671"/>
                  </a:moveTo>
                  <a:lnTo>
                    <a:pt x="860" y="1671"/>
                  </a:lnTo>
                  <a:cubicBezTo>
                    <a:pt x="846" y="1872"/>
                    <a:pt x="779" y="2046"/>
                    <a:pt x="659" y="2194"/>
                  </a:cubicBezTo>
                  <a:cubicBezTo>
                    <a:pt x="539" y="2341"/>
                    <a:pt x="319" y="2490"/>
                    <a:pt x="0" y="2638"/>
                  </a:cubicBezTo>
                  <a:lnTo>
                    <a:pt x="393" y="3374"/>
                  </a:lnTo>
                  <a:cubicBezTo>
                    <a:pt x="905" y="3151"/>
                    <a:pt x="1268" y="2891"/>
                    <a:pt x="1480" y="2595"/>
                  </a:cubicBezTo>
                  <a:cubicBezTo>
                    <a:pt x="1692" y="2299"/>
                    <a:pt x="1799" y="1895"/>
                    <a:pt x="1799" y="1385"/>
                  </a:cubicBezTo>
                  <a:lnTo>
                    <a:pt x="1799" y="0"/>
                  </a:lnTo>
                  <a:lnTo>
                    <a:pt x="0" y="0"/>
                  </a:lnTo>
                  <a:lnTo>
                    <a:pt x="0" y="16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912B1C23-B6AB-4344-84C9-C2F0E605D2B2}"/>
                </a:ext>
                <a:ext uri="{C183D7F6-B498-43B3-948B-1728B52AA6E4}">
                  <adec:decorative xmlns:adec="http://schemas.microsoft.com/office/drawing/2017/decorative" val="1"/>
                </a:ext>
              </a:extLst>
            </p:cNvPr>
            <p:cNvSpPr>
              <a:spLocks/>
            </p:cNvSpPr>
            <p:nvPr/>
          </p:nvSpPr>
          <p:spPr bwMode="auto">
            <a:xfrm>
              <a:off x="2841625" y="4132263"/>
              <a:ext cx="650875" cy="1219200"/>
            </a:xfrm>
            <a:custGeom>
              <a:avLst/>
              <a:gdLst>
                <a:gd name="T0" fmla="*/ 0 w 1799"/>
                <a:gd name="T1" fmla="*/ 1671 h 3374"/>
                <a:gd name="T2" fmla="*/ 860 w 1799"/>
                <a:gd name="T3" fmla="*/ 1671 h 3374"/>
                <a:gd name="T4" fmla="*/ 660 w 1799"/>
                <a:gd name="T5" fmla="*/ 2194 h 3374"/>
                <a:gd name="T6" fmla="*/ 0 w 1799"/>
                <a:gd name="T7" fmla="*/ 2638 h 3374"/>
                <a:gd name="T8" fmla="*/ 393 w 1799"/>
                <a:gd name="T9" fmla="*/ 3374 h 3374"/>
                <a:gd name="T10" fmla="*/ 1481 w 1799"/>
                <a:gd name="T11" fmla="*/ 2595 h 3374"/>
                <a:gd name="T12" fmla="*/ 1799 w 1799"/>
                <a:gd name="T13" fmla="*/ 1385 h 3374"/>
                <a:gd name="T14" fmla="*/ 1799 w 1799"/>
                <a:gd name="T15" fmla="*/ 0 h 3374"/>
                <a:gd name="T16" fmla="*/ 0 w 1799"/>
                <a:gd name="T17" fmla="*/ 0 h 3374"/>
                <a:gd name="T18" fmla="*/ 0 w 1799"/>
                <a:gd name="T19" fmla="*/ 1671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9" h="3374">
                  <a:moveTo>
                    <a:pt x="0" y="1671"/>
                  </a:moveTo>
                  <a:lnTo>
                    <a:pt x="860" y="1671"/>
                  </a:lnTo>
                  <a:cubicBezTo>
                    <a:pt x="846" y="1872"/>
                    <a:pt x="780" y="2046"/>
                    <a:pt x="660" y="2194"/>
                  </a:cubicBezTo>
                  <a:cubicBezTo>
                    <a:pt x="540" y="2341"/>
                    <a:pt x="320" y="2490"/>
                    <a:pt x="0" y="2638"/>
                  </a:cubicBezTo>
                  <a:lnTo>
                    <a:pt x="393" y="3374"/>
                  </a:lnTo>
                  <a:cubicBezTo>
                    <a:pt x="906" y="3151"/>
                    <a:pt x="1268" y="2891"/>
                    <a:pt x="1481" y="2595"/>
                  </a:cubicBezTo>
                  <a:cubicBezTo>
                    <a:pt x="1693" y="2299"/>
                    <a:pt x="1799" y="1895"/>
                    <a:pt x="1799" y="1385"/>
                  </a:cubicBezTo>
                  <a:lnTo>
                    <a:pt x="1799" y="0"/>
                  </a:lnTo>
                  <a:lnTo>
                    <a:pt x="0" y="0"/>
                  </a:lnTo>
                  <a:lnTo>
                    <a:pt x="0" y="16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45270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FD75E-EF9F-6CDC-E616-36082395C5D9}"/>
              </a:ext>
            </a:extLst>
          </p:cNvPr>
          <p:cNvSpPr>
            <a:spLocks noGrp="1"/>
          </p:cNvSpPr>
          <p:nvPr>
            <p:ph type="ctrTitle"/>
          </p:nvPr>
        </p:nvSpPr>
        <p:spPr>
          <a:xfrm>
            <a:off x="5981699" y="199246"/>
            <a:ext cx="5257798" cy="3763153"/>
          </a:xfrm>
        </p:spPr>
        <p:txBody>
          <a:bodyPr/>
          <a:lstStyle/>
          <a:p>
            <a:r>
              <a:rPr lang="fi-FI" sz="4000" dirty="0"/>
              <a:t>Valviran webinaari</a:t>
            </a:r>
            <a:br>
              <a:rPr lang="fi-FI" sz="4000" dirty="0"/>
            </a:br>
            <a:r>
              <a:rPr lang="fi-FI" sz="4000" dirty="0"/>
              <a:t>13.2.2025</a:t>
            </a:r>
            <a:br>
              <a:rPr lang="fi-FI" dirty="0"/>
            </a:br>
            <a:br>
              <a:rPr lang="fi-FI" dirty="0"/>
            </a:br>
            <a:r>
              <a:rPr lang="fi-FI" sz="2800" dirty="0"/>
              <a:t>Sosiaali- ja terveydenhuollon ammattihenkilöiden omavalvonta</a:t>
            </a:r>
          </a:p>
        </p:txBody>
      </p:sp>
      <p:sp>
        <p:nvSpPr>
          <p:cNvPr id="3" name="Alaotsikko 2">
            <a:extLst>
              <a:ext uri="{FF2B5EF4-FFF2-40B4-BE49-F238E27FC236}">
                <a16:creationId xmlns:a16="http://schemas.microsoft.com/office/drawing/2014/main" id="{6A797E4B-3D20-29BE-65CB-4144918B2D67}"/>
              </a:ext>
            </a:extLst>
          </p:cNvPr>
          <p:cNvSpPr>
            <a:spLocks noGrp="1"/>
          </p:cNvSpPr>
          <p:nvPr>
            <p:ph type="subTitle" idx="1"/>
          </p:nvPr>
        </p:nvSpPr>
        <p:spPr/>
        <p:txBody>
          <a:bodyPr>
            <a:normAutofit/>
          </a:bodyPr>
          <a:lstStyle/>
          <a:p>
            <a:r>
              <a:rPr lang="fi-FI" dirty="0"/>
              <a:t>Elisa Roimaa</a:t>
            </a:r>
          </a:p>
          <a:p>
            <a:r>
              <a:rPr lang="fi-FI" dirty="0"/>
              <a:t>Valvontapäällikkö</a:t>
            </a:r>
          </a:p>
          <a:p>
            <a:r>
              <a:rPr lang="fi-FI" dirty="0"/>
              <a:t>Pohjois-Pohjanmaan hyvinvointialue</a:t>
            </a:r>
          </a:p>
        </p:txBody>
      </p:sp>
    </p:spTree>
    <p:extLst>
      <p:ext uri="{BB962C8B-B14F-4D97-AF65-F5344CB8AC3E}">
        <p14:creationId xmlns:p14="http://schemas.microsoft.com/office/powerpoint/2010/main" val="158113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752313" y="361498"/>
            <a:ext cx="10170000" cy="842238"/>
          </a:xfrm>
        </p:spPr>
        <p:txBody>
          <a:bodyPr/>
          <a:lstStyle/>
          <a:p>
            <a:pPr marL="0" indent="0">
              <a:buNone/>
            </a:pPr>
            <a:r>
              <a:rPr lang="fi-FI" dirty="0"/>
              <a:t>Miksi organisaatiolta edellytetään toimivaa ammattihenkilöiden omavalvontaa? </a:t>
            </a:r>
            <a:endParaRPr lang="fi-FI" b="1" dirty="0"/>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4</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752313" y="1545291"/>
            <a:ext cx="9410069" cy="5312709"/>
          </a:xfrm>
        </p:spPr>
        <p:txBody>
          <a:bodyPr/>
          <a:lstStyle/>
          <a:p>
            <a:r>
              <a:rPr lang="fi-FI" sz="2000" dirty="0"/>
              <a:t>Sosiaali- ja terveyspalveluiden on täytettävä niille säädetyt laadulliset minimivaatimukset (valvontalaki 10 §)</a:t>
            </a:r>
          </a:p>
          <a:p>
            <a:pPr lvl="1"/>
            <a:r>
              <a:rPr lang="fi-FI" sz="1900" dirty="0"/>
              <a:t>Mm. palvelualakohtaiset laatuvaatimukset, asiakaskeskeisyys, palveluiden turvallisuus ja asianmukaisuus sekä asiakkaiden/potilaiden oikeuksien toteutuminen. </a:t>
            </a:r>
          </a:p>
          <a:p>
            <a:pPr lvl="1"/>
            <a:r>
              <a:rPr lang="fi-FI" sz="1900" dirty="0"/>
              <a:t>Terveydenhuollon toiminnan on perustuttava näyttöön ja hyviin hoito- ja toimintakäytäntöihin</a:t>
            </a:r>
            <a:r>
              <a:rPr lang="fi-FI" sz="1700" dirty="0"/>
              <a:t>. </a:t>
            </a:r>
          </a:p>
          <a:p>
            <a:r>
              <a:rPr lang="fi-FI" sz="2000" dirty="0"/>
              <a:t>Palveluntuottajan on valvottava oman toimintansa ja alihankkijan toiminnan laatua ja asianmukaisuutta sekä asiakas- ja potilasturvallisuutta (27 §)</a:t>
            </a:r>
          </a:p>
          <a:p>
            <a:r>
              <a:rPr lang="fi-FI" sz="2000" dirty="0"/>
              <a:t>Palveluiden laadun ja turvallisuuden merkittävänä kulmakivenä on ammattihenkilöiden toiminnan asianmukaisuus</a:t>
            </a:r>
          </a:p>
          <a:p>
            <a:pPr lvl="1"/>
            <a:r>
              <a:rPr lang="fi-FI" sz="1900" dirty="0"/>
              <a:t>Ammattihenkilöiden työnantajalla ja henkilöstöä, vuokratyötä tai sote-palveluita hankkivalla palveluntuottajalla on myös ehdottomasti</a:t>
            </a:r>
            <a:r>
              <a:rPr lang="fi-FI" sz="1900" b="1" dirty="0"/>
              <a:t> parhaimmat edellytykset </a:t>
            </a:r>
            <a:r>
              <a:rPr lang="fi-FI" sz="1900" dirty="0"/>
              <a:t>ennakoida ja ennaltaehkäistä vakavien vaaratilanteiden syntyä ja puuttua ripeästi jo ilmenneisiin epäkohtiin</a:t>
            </a:r>
          </a:p>
          <a:p>
            <a:endParaRPr lang="fi-FI" sz="2000" dirty="0"/>
          </a:p>
          <a:p>
            <a:endParaRPr lang="fi-FI" sz="2000" dirty="0"/>
          </a:p>
          <a:p>
            <a:endParaRPr lang="fi-FI" sz="1600" u="sng" dirty="0"/>
          </a:p>
        </p:txBody>
      </p:sp>
    </p:spTree>
    <p:extLst>
      <p:ext uri="{BB962C8B-B14F-4D97-AF65-F5344CB8AC3E}">
        <p14:creationId xmlns:p14="http://schemas.microsoft.com/office/powerpoint/2010/main" val="1447942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870AFC-009E-008C-A92B-94178EEF6E36}"/>
              </a:ext>
            </a:extLst>
          </p:cNvPr>
          <p:cNvSpPr>
            <a:spLocks noGrp="1"/>
          </p:cNvSpPr>
          <p:nvPr>
            <p:ph type="title"/>
          </p:nvPr>
        </p:nvSpPr>
        <p:spPr>
          <a:xfrm>
            <a:off x="838200" y="178130"/>
            <a:ext cx="9141823" cy="760021"/>
          </a:xfrm>
        </p:spPr>
        <p:txBody>
          <a:bodyPr>
            <a:normAutofit/>
          </a:bodyPr>
          <a:lstStyle/>
          <a:p>
            <a:r>
              <a:rPr lang="fi-FI" dirty="0"/>
              <a:t>Pohjois-Pohjanmaan hyvinvointialue</a:t>
            </a:r>
          </a:p>
        </p:txBody>
      </p:sp>
      <p:pic>
        <p:nvPicPr>
          <p:cNvPr id="7" name="Sisällön paikkamerkki 6">
            <a:extLst>
              <a:ext uri="{FF2B5EF4-FFF2-40B4-BE49-F238E27FC236}">
                <a16:creationId xmlns:a16="http://schemas.microsoft.com/office/drawing/2014/main" id="{8E821006-6A81-556A-757A-F610161AF45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8199" y="1211283"/>
            <a:ext cx="10943493" cy="5612103"/>
          </a:xfrm>
        </p:spPr>
      </p:pic>
      <p:sp>
        <p:nvSpPr>
          <p:cNvPr id="4" name="Dian numeron paikkamerkki 3">
            <a:extLst>
              <a:ext uri="{FF2B5EF4-FFF2-40B4-BE49-F238E27FC236}">
                <a16:creationId xmlns:a16="http://schemas.microsoft.com/office/drawing/2014/main" id="{F361B55F-BFE4-12A8-5ED3-AFBC0A571371}"/>
              </a:ext>
            </a:extLst>
          </p:cNvPr>
          <p:cNvSpPr>
            <a:spLocks noGrp="1"/>
          </p:cNvSpPr>
          <p:nvPr>
            <p:ph type="sldNum" sz="quarter" idx="12"/>
          </p:nvPr>
        </p:nvSpPr>
        <p:spPr/>
        <p:txBody>
          <a:bodyPr/>
          <a:lstStyle/>
          <a:p>
            <a:fld id="{3CCEC50A-EC5D-6049-A135-EB130C1E40A7}" type="slidenum">
              <a:rPr lang="fi-FI" smtClean="0"/>
              <a:pPr/>
              <a:t>40</a:t>
            </a:fld>
            <a:endParaRPr lang="fi-FI" dirty="0"/>
          </a:p>
        </p:txBody>
      </p:sp>
      <p:sp>
        <p:nvSpPr>
          <p:cNvPr id="5" name="Alatunnisteen paikkamerkki 4">
            <a:extLst>
              <a:ext uri="{FF2B5EF4-FFF2-40B4-BE49-F238E27FC236}">
                <a16:creationId xmlns:a16="http://schemas.microsoft.com/office/drawing/2014/main" id="{FA188A57-5E69-FAF4-987D-38380FB9A5C0}"/>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600905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42EB38-F63F-FEB6-E472-4F76795694EA}"/>
              </a:ext>
            </a:extLst>
          </p:cNvPr>
          <p:cNvSpPr>
            <a:spLocks noGrp="1"/>
          </p:cNvSpPr>
          <p:nvPr>
            <p:ph type="title"/>
          </p:nvPr>
        </p:nvSpPr>
        <p:spPr>
          <a:xfrm>
            <a:off x="838200" y="212824"/>
            <a:ext cx="10515599" cy="541454"/>
          </a:xfrm>
        </p:spPr>
        <p:txBody>
          <a:bodyPr>
            <a:noAutofit/>
          </a:bodyPr>
          <a:lstStyle/>
          <a:p>
            <a:r>
              <a:rPr lang="fi-FI" sz="2800" dirty="0"/>
              <a:t>Pohjois-Pohjanmaan hyvinvointialueen organisaatiorakenne</a:t>
            </a:r>
          </a:p>
        </p:txBody>
      </p:sp>
      <p:pic>
        <p:nvPicPr>
          <p:cNvPr id="7" name="Sisällön paikkamerkki 6">
            <a:extLst>
              <a:ext uri="{FF2B5EF4-FFF2-40B4-BE49-F238E27FC236}">
                <a16:creationId xmlns:a16="http://schemas.microsoft.com/office/drawing/2014/main" id="{4F558CC7-38AC-7553-EBC0-63F17250666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748145" y="754278"/>
            <a:ext cx="9434475" cy="5303184"/>
          </a:xfrm>
        </p:spPr>
      </p:pic>
      <p:sp>
        <p:nvSpPr>
          <p:cNvPr id="4" name="Dian numeron paikkamerkki 3">
            <a:extLst>
              <a:ext uri="{FF2B5EF4-FFF2-40B4-BE49-F238E27FC236}">
                <a16:creationId xmlns:a16="http://schemas.microsoft.com/office/drawing/2014/main" id="{3DB1816C-2155-B323-9A8D-565FBF841BAB}"/>
              </a:ext>
            </a:extLst>
          </p:cNvPr>
          <p:cNvSpPr>
            <a:spLocks noGrp="1"/>
          </p:cNvSpPr>
          <p:nvPr>
            <p:ph type="sldNum" sz="quarter" idx="12"/>
          </p:nvPr>
        </p:nvSpPr>
        <p:spPr/>
        <p:txBody>
          <a:bodyPr/>
          <a:lstStyle/>
          <a:p>
            <a:fld id="{3CCEC50A-EC5D-6049-A135-EB130C1E40A7}" type="slidenum">
              <a:rPr lang="fi-FI" smtClean="0"/>
              <a:pPr/>
              <a:t>41</a:t>
            </a:fld>
            <a:endParaRPr lang="fi-FI" dirty="0"/>
          </a:p>
        </p:txBody>
      </p:sp>
      <p:sp>
        <p:nvSpPr>
          <p:cNvPr id="5" name="Alatunnisteen paikkamerkki 4">
            <a:extLst>
              <a:ext uri="{FF2B5EF4-FFF2-40B4-BE49-F238E27FC236}">
                <a16:creationId xmlns:a16="http://schemas.microsoft.com/office/drawing/2014/main" id="{0D4B8D87-973D-2BCF-C6B4-C0FB91C10B9B}"/>
              </a:ext>
            </a:extLst>
          </p:cNvPr>
          <p:cNvSpPr>
            <a:spLocks noGrp="1"/>
          </p:cNvSpPr>
          <p:nvPr>
            <p:ph type="ftr" sz="quarter" idx="11"/>
          </p:nvPr>
        </p:nvSpPr>
        <p:spPr/>
        <p:txBody>
          <a:bodyPr/>
          <a:lstStyle/>
          <a:p>
            <a:endParaRPr lang="fi-FI" dirty="0"/>
          </a:p>
        </p:txBody>
      </p:sp>
      <p:sp>
        <p:nvSpPr>
          <p:cNvPr id="8" name="Ellipsi 7">
            <a:extLst>
              <a:ext uri="{FF2B5EF4-FFF2-40B4-BE49-F238E27FC236}">
                <a16:creationId xmlns:a16="http://schemas.microsoft.com/office/drawing/2014/main" id="{AAD1C6B7-4C8F-BAA2-C801-FE98C9E98C16}"/>
              </a:ext>
              <a:ext uri="{C183D7F6-B498-43B3-948B-1728B52AA6E4}">
                <adec:decorative xmlns:adec="http://schemas.microsoft.com/office/drawing/2017/decorative" val="1"/>
              </a:ext>
            </a:extLst>
          </p:cNvPr>
          <p:cNvSpPr/>
          <p:nvPr/>
        </p:nvSpPr>
        <p:spPr>
          <a:xfrm>
            <a:off x="1837765" y="2244279"/>
            <a:ext cx="2361856" cy="1347995"/>
          </a:xfrm>
          <a:prstGeom prst="ellipse">
            <a:avLst/>
          </a:prstGeom>
          <a:no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A75C7AAD-EEB8-1B9E-4492-980C55F2185B}"/>
              </a:ext>
            </a:extLst>
          </p:cNvPr>
          <p:cNvSpPr txBox="1"/>
          <p:nvPr/>
        </p:nvSpPr>
        <p:spPr>
          <a:xfrm>
            <a:off x="9993859" y="2663959"/>
            <a:ext cx="1891145" cy="646331"/>
          </a:xfrm>
          <a:prstGeom prst="rect">
            <a:avLst/>
          </a:prstGeom>
          <a:solidFill>
            <a:schemeClr val="accent2">
              <a:lumMod val="20000"/>
              <a:lumOff val="80000"/>
            </a:schemeClr>
          </a:solidFill>
          <a:ln w="38100">
            <a:solidFill>
              <a:schemeClr val="tx2"/>
            </a:solidFill>
          </a:ln>
        </p:spPr>
        <p:txBody>
          <a:bodyPr wrap="square" rtlCol="0">
            <a:spAutoFit/>
          </a:bodyPr>
          <a:lstStyle/>
          <a:p>
            <a:r>
              <a:rPr lang="fi-FI" sz="1200" dirty="0"/>
              <a:t>Valvontayksikössä on 9,5 asiantuntijaa ja valvontapäällikkö. </a:t>
            </a:r>
          </a:p>
        </p:txBody>
      </p:sp>
    </p:spTree>
    <p:extLst>
      <p:ext uri="{BB962C8B-B14F-4D97-AF65-F5344CB8AC3E}">
        <p14:creationId xmlns:p14="http://schemas.microsoft.com/office/powerpoint/2010/main" val="2718479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039B8-3D9C-0EE7-3F5A-EF565606CDF2}"/>
              </a:ext>
            </a:extLst>
          </p:cNvPr>
          <p:cNvSpPr>
            <a:spLocks noGrp="1"/>
          </p:cNvSpPr>
          <p:nvPr>
            <p:ph type="title"/>
          </p:nvPr>
        </p:nvSpPr>
        <p:spPr>
          <a:xfrm>
            <a:off x="831850" y="535409"/>
            <a:ext cx="5580981" cy="1248567"/>
          </a:xfrm>
        </p:spPr>
        <p:txBody>
          <a:bodyPr/>
          <a:lstStyle/>
          <a:p>
            <a:r>
              <a:rPr lang="fi-FI" dirty="0"/>
              <a:t>Pohteen henkilöstö</a:t>
            </a:r>
          </a:p>
        </p:txBody>
      </p:sp>
      <p:sp>
        <p:nvSpPr>
          <p:cNvPr id="3" name="Tekstin paikkamerkki 2">
            <a:extLst>
              <a:ext uri="{FF2B5EF4-FFF2-40B4-BE49-F238E27FC236}">
                <a16:creationId xmlns:a16="http://schemas.microsoft.com/office/drawing/2014/main" id="{7BE6A182-1FA3-F877-03E4-E8AFF762FF08}"/>
              </a:ext>
            </a:extLst>
          </p:cNvPr>
          <p:cNvSpPr>
            <a:spLocks noGrp="1"/>
          </p:cNvSpPr>
          <p:nvPr>
            <p:ph type="body" idx="1"/>
          </p:nvPr>
        </p:nvSpPr>
        <p:spPr>
          <a:xfrm>
            <a:off x="831850" y="1900518"/>
            <a:ext cx="5580982" cy="4401428"/>
          </a:xfrm>
        </p:spPr>
        <p:txBody>
          <a:bodyPr>
            <a:normAutofit fontScale="85000" lnSpcReduction="20000"/>
          </a:bodyPr>
          <a:lstStyle/>
          <a:p>
            <a:endParaRPr lang="fi-FI" dirty="0"/>
          </a:p>
          <a:p>
            <a:r>
              <a:rPr lang="fi-FI" dirty="0"/>
              <a:t>Henkilöstömäärä 17 736 (31.10.2024)</a:t>
            </a:r>
          </a:p>
          <a:p>
            <a:endParaRPr lang="fi-FI" dirty="0"/>
          </a:p>
          <a:p>
            <a:r>
              <a:rPr lang="fi-FI" dirty="0"/>
              <a:t>Henkilöstömäärä ammattiryhmittäin (31.10.2024)</a:t>
            </a:r>
          </a:p>
          <a:p>
            <a:r>
              <a:rPr lang="fi-FI" dirty="0"/>
              <a:t>´    • Johto 68</a:t>
            </a:r>
          </a:p>
          <a:p>
            <a:r>
              <a:rPr lang="fi-FI" dirty="0"/>
              <a:t>     • Esihenkilöt 692</a:t>
            </a:r>
          </a:p>
          <a:p>
            <a:r>
              <a:rPr lang="fi-FI" dirty="0"/>
              <a:t>     • </a:t>
            </a:r>
            <a:r>
              <a:rPr lang="fi-FI" u="sng" dirty="0"/>
              <a:t>Lääkärit 1 637</a:t>
            </a:r>
          </a:p>
          <a:p>
            <a:r>
              <a:rPr lang="fi-FI" dirty="0"/>
              <a:t>     • </a:t>
            </a:r>
            <a:r>
              <a:rPr lang="fi-FI" u="sng" dirty="0"/>
              <a:t>Hoitohenkilöstö 10 824</a:t>
            </a:r>
          </a:p>
          <a:p>
            <a:r>
              <a:rPr lang="fi-FI" dirty="0"/>
              <a:t>     • Eräät asiantuntijat ja tutkimushenkilöstö 449</a:t>
            </a:r>
          </a:p>
          <a:p>
            <a:r>
              <a:rPr lang="fi-FI" dirty="0"/>
              <a:t>     • </a:t>
            </a:r>
            <a:r>
              <a:rPr lang="fi-FI" u="sng" dirty="0"/>
              <a:t>Sosiaalitoimen henkilöstö 1 727</a:t>
            </a:r>
          </a:p>
          <a:p>
            <a:r>
              <a:rPr lang="fi-FI" dirty="0"/>
              <a:t>     • Pelastustoimen henkilöstö pl. sivutoimiset 257</a:t>
            </a:r>
          </a:p>
          <a:p>
            <a:r>
              <a:rPr lang="fi-FI" dirty="0"/>
              <a:t>     • Huolto-, tuki- ja hallintohenkilöstö 1 863</a:t>
            </a:r>
          </a:p>
          <a:p>
            <a:endParaRPr lang="fi-FI" dirty="0"/>
          </a:p>
        </p:txBody>
      </p:sp>
      <p:sp>
        <p:nvSpPr>
          <p:cNvPr id="4" name="Dian numeron paikkamerkki 3">
            <a:extLst>
              <a:ext uri="{FF2B5EF4-FFF2-40B4-BE49-F238E27FC236}">
                <a16:creationId xmlns:a16="http://schemas.microsoft.com/office/drawing/2014/main" id="{18FD9794-7760-D282-C83E-2DB3238ED1C8}"/>
              </a:ext>
            </a:extLst>
          </p:cNvPr>
          <p:cNvSpPr>
            <a:spLocks noGrp="1"/>
          </p:cNvSpPr>
          <p:nvPr>
            <p:ph type="sldNum" sz="quarter" idx="12"/>
          </p:nvPr>
        </p:nvSpPr>
        <p:spPr/>
        <p:txBody>
          <a:bodyPr/>
          <a:lstStyle/>
          <a:p>
            <a:fld id="{3CCEC50A-EC5D-6049-A135-EB130C1E40A7}" type="slidenum">
              <a:rPr lang="fi-FI" smtClean="0"/>
              <a:pPr/>
              <a:t>42</a:t>
            </a:fld>
            <a:endParaRPr lang="fi-FI" dirty="0"/>
          </a:p>
        </p:txBody>
      </p:sp>
    </p:spTree>
    <p:extLst>
      <p:ext uri="{BB962C8B-B14F-4D97-AF65-F5344CB8AC3E}">
        <p14:creationId xmlns:p14="http://schemas.microsoft.com/office/powerpoint/2010/main" val="275454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ED0A6F-E20C-CCDD-AAD6-14C0967E0351}"/>
              </a:ext>
            </a:extLst>
          </p:cNvPr>
          <p:cNvSpPr>
            <a:spLocks noGrp="1"/>
          </p:cNvSpPr>
          <p:nvPr>
            <p:ph type="title"/>
          </p:nvPr>
        </p:nvSpPr>
        <p:spPr>
          <a:xfrm>
            <a:off x="838200" y="365125"/>
            <a:ext cx="9148354" cy="1126791"/>
          </a:xfrm>
        </p:spPr>
        <p:txBody>
          <a:bodyPr anchor="ctr">
            <a:normAutofit/>
          </a:bodyPr>
          <a:lstStyle/>
          <a:p>
            <a:r>
              <a:rPr lang="fi-FI" dirty="0"/>
              <a:t>Rekrytointiin liittyvät omavalvontatoimenpiteet</a:t>
            </a:r>
          </a:p>
        </p:txBody>
      </p:sp>
      <p:sp>
        <p:nvSpPr>
          <p:cNvPr id="3" name="Sisällön paikkamerkki 2">
            <a:extLst>
              <a:ext uri="{FF2B5EF4-FFF2-40B4-BE49-F238E27FC236}">
                <a16:creationId xmlns:a16="http://schemas.microsoft.com/office/drawing/2014/main" id="{5FB18D1C-1553-A006-2758-B3C34A7DBBF6}"/>
              </a:ext>
            </a:extLst>
          </p:cNvPr>
          <p:cNvSpPr>
            <a:spLocks noGrp="1"/>
          </p:cNvSpPr>
          <p:nvPr>
            <p:ph idx="1"/>
          </p:nvPr>
        </p:nvSpPr>
        <p:spPr>
          <a:xfrm>
            <a:off x="838200" y="2311053"/>
            <a:ext cx="8260080" cy="3718891"/>
          </a:xfrm>
        </p:spPr>
        <p:txBody>
          <a:bodyPr wrap="square">
            <a:normAutofit lnSpcReduction="10000"/>
          </a:bodyPr>
          <a:lstStyle/>
          <a:p>
            <a:pPr marL="0" indent="0">
              <a:lnSpc>
                <a:spcPct val="110000"/>
              </a:lnSpc>
              <a:buNone/>
            </a:pPr>
            <a:r>
              <a:rPr lang="fi-FI" sz="1300" b="1" dirty="0"/>
              <a:t>Voimassaolevien oikeuksien tarkistaminen JulkiTerhikki/Suosikki ennen työskentelyn aloittamista</a:t>
            </a:r>
          </a:p>
          <a:p>
            <a:pPr algn="just">
              <a:lnSpc>
                <a:spcPct val="110000"/>
              </a:lnSpc>
            </a:pPr>
            <a:r>
              <a:rPr lang="fi-FI" sz="1300" dirty="0"/>
              <a:t>Kelpoisuusvaatimus tulee olla tehtävänimikkeen mukainen. Jos opiskelijat otetaan valinnoissa huomioon kelpoisten hakijoiden puuttuessa, siitä tulee olla maininta tehtäväkuvauksessa (esimerkiksi kesäsijaisuudet). Tehtävässä edellytettävä kelpoisuus tulee olla suoritettuna ennen hakuajan päättymistä (Valvira). </a:t>
            </a:r>
          </a:p>
          <a:p>
            <a:pPr algn="just">
              <a:lnSpc>
                <a:spcPct val="110000"/>
              </a:lnSpc>
            </a:pPr>
            <a:r>
              <a:rPr lang="fi-FI" sz="1300" dirty="0"/>
              <a:t>Opiskelijat; </a:t>
            </a:r>
            <a:r>
              <a:rPr lang="fi-FI" sz="1300" i="1" dirty="0"/>
              <a:t>Opiskelijaohjauksen käsikirja </a:t>
            </a:r>
            <a:r>
              <a:rPr lang="fi-FI" sz="1300" dirty="0"/>
              <a:t>terveydenhuoltoon, sosiaalihuoltoon valmistelussa</a:t>
            </a:r>
          </a:p>
          <a:p>
            <a:pPr marL="0" indent="0">
              <a:lnSpc>
                <a:spcPct val="110000"/>
              </a:lnSpc>
              <a:buNone/>
            </a:pPr>
            <a:r>
              <a:rPr lang="fi-FI" sz="1300" b="1" dirty="0"/>
              <a:t>Lähihoitajat ovat sekä sosiaalihuollon että terveydenhuollon ammattihenkilöitä</a:t>
            </a:r>
          </a:p>
          <a:p>
            <a:pPr algn="just">
              <a:lnSpc>
                <a:spcPct val="110000"/>
              </a:lnSpc>
            </a:pPr>
            <a:r>
              <a:rPr lang="fi-FI" sz="1300" dirty="0"/>
              <a:t>Uusien työntekijöiden kohdalla vaaditaan lähihoitajalta rekisteröityminen sekä sosiaali- että terveydenhuollon rekisteriin. </a:t>
            </a:r>
            <a:r>
              <a:rPr lang="fi-FI" sz="1300" dirty="0" err="1"/>
              <a:t>Pohteella</a:t>
            </a:r>
            <a:r>
              <a:rPr lang="fi-FI" sz="1300" dirty="0"/>
              <a:t> työsuhteessa olevilta työntekijöiltä ei vaadita lisärekisteröinnin hakemista. Mikäli työntekijällä on vain terveydenhuollon puolen rekisteröinti ja hän haluaa työskentelemään yksiköihin, joissa vaaditaan sosiaalihuollon rekisteröinti, niin silloin hänen täytyy hakea rekisteröintiä Valvirasta myös sosiaalihuollon puolelle.</a:t>
            </a:r>
          </a:p>
          <a:p>
            <a:pPr>
              <a:lnSpc>
                <a:spcPct val="110000"/>
              </a:lnSpc>
            </a:pPr>
            <a:r>
              <a:rPr lang="fi-FI" sz="1300" b="1" dirty="0"/>
              <a:t>Rikosrekisteriote</a:t>
            </a:r>
          </a:p>
          <a:p>
            <a:pPr>
              <a:lnSpc>
                <a:spcPct val="110000"/>
              </a:lnSpc>
            </a:pPr>
            <a:r>
              <a:rPr lang="fi-FI" sz="1300" b="1" dirty="0"/>
              <a:t>Kielitaito</a:t>
            </a:r>
          </a:p>
          <a:p>
            <a:pPr>
              <a:lnSpc>
                <a:spcPct val="110000"/>
              </a:lnSpc>
            </a:pPr>
            <a:endParaRPr lang="fi-FI" sz="1300" b="1" dirty="0"/>
          </a:p>
          <a:p>
            <a:pPr>
              <a:lnSpc>
                <a:spcPct val="110000"/>
              </a:lnSpc>
            </a:pPr>
            <a:endParaRPr lang="fi-FI" sz="1300" dirty="0"/>
          </a:p>
        </p:txBody>
      </p:sp>
      <p:pic>
        <p:nvPicPr>
          <p:cNvPr id="7" name="Kuva 6" descr="Allekirjoitus ääriviiva">
            <a:extLst>
              <a:ext uri="{FF2B5EF4-FFF2-40B4-BE49-F238E27FC236}">
                <a16:creationId xmlns:a16="http://schemas.microsoft.com/office/drawing/2014/main" id="{83A937F0-FEF4-D89F-7E9D-D076425677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8780" y="3137989"/>
            <a:ext cx="2065019" cy="2065019"/>
          </a:xfrm>
          <a:prstGeom prst="rect">
            <a:avLst/>
          </a:prstGeom>
        </p:spPr>
      </p:pic>
    </p:spTree>
    <p:extLst>
      <p:ext uri="{BB962C8B-B14F-4D97-AF65-F5344CB8AC3E}">
        <p14:creationId xmlns:p14="http://schemas.microsoft.com/office/powerpoint/2010/main" val="1386882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7079F0-A9C8-2686-11E0-E65F580AD43D}"/>
              </a:ext>
            </a:extLst>
          </p:cNvPr>
          <p:cNvSpPr>
            <a:spLocks noGrp="1"/>
          </p:cNvSpPr>
          <p:nvPr>
            <p:ph type="title"/>
          </p:nvPr>
        </p:nvSpPr>
        <p:spPr>
          <a:xfrm>
            <a:off x="831850" y="535409"/>
            <a:ext cx="5580981" cy="1445791"/>
          </a:xfrm>
        </p:spPr>
        <p:txBody>
          <a:bodyPr>
            <a:normAutofit/>
          </a:bodyPr>
          <a:lstStyle/>
          <a:p>
            <a:r>
              <a:rPr lang="fi-FI" sz="3200" dirty="0"/>
              <a:t>Valvonnan toteuttaminen</a:t>
            </a:r>
          </a:p>
        </p:txBody>
      </p:sp>
      <p:sp>
        <p:nvSpPr>
          <p:cNvPr id="3" name="Tekstin paikkamerkki 2">
            <a:extLst>
              <a:ext uri="{FF2B5EF4-FFF2-40B4-BE49-F238E27FC236}">
                <a16:creationId xmlns:a16="http://schemas.microsoft.com/office/drawing/2014/main" id="{DFB18516-A89B-AAED-600E-66BA96ABCE65}"/>
              </a:ext>
            </a:extLst>
          </p:cNvPr>
          <p:cNvSpPr>
            <a:spLocks noGrp="1"/>
          </p:cNvSpPr>
          <p:nvPr>
            <p:ph type="body" idx="1"/>
          </p:nvPr>
        </p:nvSpPr>
        <p:spPr>
          <a:xfrm>
            <a:off x="831850" y="2743199"/>
            <a:ext cx="5580982" cy="3648635"/>
          </a:xfrm>
        </p:spPr>
        <p:txBody>
          <a:bodyPr>
            <a:normAutofit fontScale="85000" lnSpcReduction="20000"/>
          </a:bodyPr>
          <a:lstStyle/>
          <a:p>
            <a:r>
              <a:rPr lang="fi-FI" b="1" dirty="0"/>
              <a:t>Valvontasuunnitelma</a:t>
            </a:r>
          </a:p>
          <a:p>
            <a:pPr marL="285750" indent="-285750">
              <a:lnSpc>
                <a:spcPct val="110000"/>
              </a:lnSpc>
              <a:buFont typeface="Arial" panose="020B0604020202020204" pitchFamily="34" charset="0"/>
              <a:buChar char="•"/>
            </a:pPr>
            <a:r>
              <a:rPr lang="fi-FI" dirty="0"/>
              <a:t>Painopisteet; mm. sote- ammattihenkilöiden valvonta</a:t>
            </a:r>
          </a:p>
          <a:p>
            <a:pPr marL="742950" lvl="1" indent="-285750">
              <a:lnSpc>
                <a:spcPct val="110000"/>
              </a:lnSpc>
              <a:buFont typeface="Arial" panose="020B0604020202020204" pitchFamily="34" charset="0"/>
              <a:buChar char="•"/>
            </a:pPr>
            <a:r>
              <a:rPr lang="fi-FI" sz="1600" dirty="0"/>
              <a:t>Omaan tuotantoon suunnitelman mukaisesti</a:t>
            </a:r>
          </a:p>
          <a:p>
            <a:pPr marL="742950" lvl="1" indent="-285750">
              <a:lnSpc>
                <a:spcPct val="110000"/>
              </a:lnSpc>
              <a:buFont typeface="Arial" panose="020B0604020202020204" pitchFamily="34" charset="0"/>
              <a:buChar char="•"/>
            </a:pPr>
            <a:r>
              <a:rPr lang="fi-FI" sz="1600" dirty="0"/>
              <a:t>Yksityisten palveluntuottajien sopimusvalvonta; sopimuksen toteutuminen, palvelusetelisääntökirjan noudattaminen</a:t>
            </a:r>
          </a:p>
          <a:p>
            <a:pPr marL="742950" lvl="1" indent="-285750">
              <a:lnSpc>
                <a:spcPct val="110000"/>
              </a:lnSpc>
              <a:buFont typeface="Arial" panose="020B0604020202020204" pitchFamily="34" charset="0"/>
              <a:buChar char="•"/>
            </a:pPr>
            <a:r>
              <a:rPr lang="fi-FI" sz="1600" dirty="0"/>
              <a:t>Valvontakertomus: Ammattioikeuksiin liittyvä omavalvonta </a:t>
            </a:r>
          </a:p>
          <a:p>
            <a:pPr marL="742950" lvl="1" indent="-285750">
              <a:lnSpc>
                <a:spcPct val="110000"/>
              </a:lnSpc>
              <a:buFont typeface="Arial" panose="020B0604020202020204" pitchFamily="34" charset="0"/>
              <a:buChar char="•"/>
            </a:pPr>
            <a:r>
              <a:rPr lang="fi-FI" sz="1600" dirty="0"/>
              <a:t>Kysely henkilöstölle ennen ohjaus- ja valvontatapahtumaa</a:t>
            </a:r>
          </a:p>
          <a:p>
            <a:r>
              <a:rPr lang="fi-FI" b="1" dirty="0"/>
              <a:t>Reaktiivinen valvonta </a:t>
            </a:r>
            <a:r>
              <a:rPr lang="fi-FI" dirty="0"/>
              <a:t>epäkohtailmoitusten, muistutusten / kanteluiden / omavalvonnallisesti käsiteltäväksi käännettyjen asioiden perusteella </a:t>
            </a:r>
          </a:p>
          <a:p>
            <a:r>
              <a:rPr lang="fi-FI" b="1" dirty="0"/>
              <a:t>Ennakollinen valvonta </a:t>
            </a:r>
            <a:r>
              <a:rPr lang="fi-FI" dirty="0"/>
              <a:t>ennen sopimuksen allekirjoitusta</a:t>
            </a:r>
          </a:p>
          <a:p>
            <a:pPr marL="742950" lvl="1" indent="-285750">
              <a:buFont typeface="Arial" panose="020B0604020202020204" pitchFamily="34" charset="0"/>
              <a:buChar char="•"/>
            </a:pPr>
            <a:r>
              <a:rPr lang="fi-FI" sz="1600" dirty="0"/>
              <a:t>Kelpoisuus, kielitaitovaatimus, lääkeluvat</a:t>
            </a:r>
          </a:p>
          <a:p>
            <a:endParaRPr lang="fi-FI" dirty="0"/>
          </a:p>
          <a:p>
            <a:endParaRPr lang="fi-FI" dirty="0"/>
          </a:p>
        </p:txBody>
      </p:sp>
      <p:sp>
        <p:nvSpPr>
          <p:cNvPr id="4" name="Dian numeron paikkamerkki 3">
            <a:extLst>
              <a:ext uri="{FF2B5EF4-FFF2-40B4-BE49-F238E27FC236}">
                <a16:creationId xmlns:a16="http://schemas.microsoft.com/office/drawing/2014/main" id="{4BFA859A-8057-2C33-E38E-31314CB0A0BF}"/>
              </a:ext>
            </a:extLst>
          </p:cNvPr>
          <p:cNvSpPr>
            <a:spLocks noGrp="1"/>
          </p:cNvSpPr>
          <p:nvPr>
            <p:ph type="sldNum" sz="quarter" idx="12"/>
          </p:nvPr>
        </p:nvSpPr>
        <p:spPr/>
        <p:txBody>
          <a:bodyPr/>
          <a:lstStyle/>
          <a:p>
            <a:fld id="{3CCEC50A-EC5D-6049-A135-EB130C1E40A7}" type="slidenum">
              <a:rPr lang="fi-FI" smtClean="0"/>
              <a:pPr/>
              <a:t>44</a:t>
            </a:fld>
            <a:endParaRPr lang="fi-FI" dirty="0"/>
          </a:p>
        </p:txBody>
      </p:sp>
    </p:spTree>
    <p:extLst>
      <p:ext uri="{BB962C8B-B14F-4D97-AF65-F5344CB8AC3E}">
        <p14:creationId xmlns:p14="http://schemas.microsoft.com/office/powerpoint/2010/main" val="3476009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5ADC2-137F-5955-2A5D-0EE0DEB37323}"/>
              </a:ext>
            </a:extLst>
          </p:cNvPr>
          <p:cNvSpPr>
            <a:spLocks noGrp="1"/>
          </p:cNvSpPr>
          <p:nvPr>
            <p:ph type="title"/>
          </p:nvPr>
        </p:nvSpPr>
        <p:spPr/>
        <p:txBody>
          <a:bodyPr>
            <a:normAutofit/>
          </a:bodyPr>
          <a:lstStyle/>
          <a:p>
            <a:r>
              <a:rPr lang="fi-FI" sz="3200" dirty="0"/>
              <a:t>Sopimusvalvonnan toteuttaminen</a:t>
            </a:r>
          </a:p>
        </p:txBody>
      </p:sp>
      <p:sp>
        <p:nvSpPr>
          <p:cNvPr id="3" name="Tekstin paikkamerkki 2">
            <a:extLst>
              <a:ext uri="{FF2B5EF4-FFF2-40B4-BE49-F238E27FC236}">
                <a16:creationId xmlns:a16="http://schemas.microsoft.com/office/drawing/2014/main" id="{4C3D4265-2D5B-F33F-3895-1B8E475F4C1F}"/>
              </a:ext>
            </a:extLst>
          </p:cNvPr>
          <p:cNvSpPr>
            <a:spLocks noGrp="1"/>
          </p:cNvSpPr>
          <p:nvPr>
            <p:ph type="body" sz="half" idx="13"/>
          </p:nvPr>
        </p:nvSpPr>
        <p:spPr>
          <a:xfrm>
            <a:off x="799801" y="2130522"/>
            <a:ext cx="5220000" cy="4192297"/>
          </a:xfrm>
        </p:spPr>
        <p:txBody>
          <a:bodyPr>
            <a:normAutofit fontScale="25000" lnSpcReduction="20000"/>
          </a:bodyPr>
          <a:lstStyle/>
          <a:p>
            <a:r>
              <a:rPr lang="fi-FI" sz="4000" b="1" dirty="0"/>
              <a:t>1. Valvonnan käynnistäminen</a:t>
            </a:r>
          </a:p>
          <a:p>
            <a:r>
              <a:rPr lang="fi-FI" sz="4000" dirty="0"/>
              <a:t>Toimenpiteet:</a:t>
            </a:r>
          </a:p>
          <a:p>
            <a:pPr marL="571500" indent="-571500">
              <a:buFont typeface="Arial" panose="020B0604020202020204" pitchFamily="34" charset="0"/>
              <a:buChar char="•"/>
            </a:pPr>
            <a:r>
              <a:rPr lang="fi-FI" sz="4000" dirty="0"/>
              <a:t>Varmistetaan, että toimialue on suorittanut omavalvonnalliset toimet.</a:t>
            </a:r>
          </a:p>
          <a:p>
            <a:pPr marL="571500" indent="-571500">
              <a:buFont typeface="Arial" panose="020B0604020202020204" pitchFamily="34" charset="0"/>
              <a:buChar char="•"/>
            </a:pPr>
            <a:r>
              <a:rPr lang="fi-FI" sz="4000" dirty="0"/>
              <a:t>Tarkistetaan palveluntuottajan vastuuhenkilöltä puhelimitse, miten ovat puuttuneet epäkohtaan omavalvonnallisesti, kerrotaan sopimusvalvonnan prosessista.</a:t>
            </a:r>
            <a:endParaRPr lang="fi-FI" sz="4000" b="1" dirty="0"/>
          </a:p>
          <a:p>
            <a:r>
              <a:rPr lang="fi-FI" sz="4000" b="1" dirty="0"/>
              <a:t>2. Sopimuksen ehtojen arviointi</a:t>
            </a:r>
          </a:p>
          <a:p>
            <a:r>
              <a:rPr lang="fi-FI" sz="4000" dirty="0"/>
              <a:t>Toimenpiteet:</a:t>
            </a:r>
          </a:p>
          <a:p>
            <a:pPr marL="571500" indent="-571500">
              <a:buFont typeface="Arial" panose="020B0604020202020204" pitchFamily="34" charset="0"/>
              <a:buChar char="•"/>
            </a:pPr>
            <a:r>
              <a:rPr lang="fi-FI" sz="4000" dirty="0"/>
              <a:t>Arvioidaan, onko palveluntuottaja rikkonut sopimusvelvoitteitaan.</a:t>
            </a:r>
          </a:p>
          <a:p>
            <a:pPr marL="571500" indent="-571500">
              <a:buFont typeface="Arial" panose="020B0604020202020204" pitchFamily="34" charset="0"/>
              <a:buChar char="•"/>
            </a:pPr>
            <a:r>
              <a:rPr lang="fi-FI" sz="4000" dirty="0"/>
              <a:t>Tarkastellaan palveluntuottajan omavalvontaprosessia: onko se ollut riittävä ja asianmukainen.</a:t>
            </a:r>
          </a:p>
          <a:p>
            <a:pPr marL="571500" indent="-571500">
              <a:buFont typeface="Arial" panose="020B0604020202020204" pitchFamily="34" charset="0"/>
              <a:buChar char="•"/>
            </a:pPr>
            <a:r>
              <a:rPr lang="fi-FI" sz="4000" b="1" dirty="0"/>
              <a:t>Voimavara-alihankkijoiden valvonta</a:t>
            </a:r>
          </a:p>
          <a:p>
            <a:r>
              <a:rPr lang="fi-FI" sz="4000" b="1" dirty="0"/>
              <a:t>3. Valvonnan keinot</a:t>
            </a:r>
          </a:p>
          <a:p>
            <a:r>
              <a:rPr lang="fi-FI" sz="4000" dirty="0"/>
              <a:t>Kirjallinen selvityspyyntö:</a:t>
            </a:r>
          </a:p>
          <a:p>
            <a:pPr marL="571500" indent="-571500">
              <a:buFont typeface="Arial" panose="020B0604020202020204" pitchFamily="34" charset="0"/>
              <a:buChar char="•"/>
            </a:pPr>
            <a:r>
              <a:rPr lang="fi-FI" sz="4000" dirty="0"/>
              <a:t>Palveluntuottajalta pyydetään kirjallinen selvitys epäkohdasta ja sen korjaamisesta.</a:t>
            </a:r>
          </a:p>
          <a:p>
            <a:endParaRPr lang="fi-FI" dirty="0"/>
          </a:p>
        </p:txBody>
      </p:sp>
      <p:sp>
        <p:nvSpPr>
          <p:cNvPr id="4" name="Sisällön paikkamerkki 3">
            <a:extLst>
              <a:ext uri="{FF2B5EF4-FFF2-40B4-BE49-F238E27FC236}">
                <a16:creationId xmlns:a16="http://schemas.microsoft.com/office/drawing/2014/main" id="{001AECE7-853F-65C3-A3F4-EF88AEF68A83}"/>
              </a:ext>
            </a:extLst>
          </p:cNvPr>
          <p:cNvSpPr>
            <a:spLocks noGrp="1"/>
          </p:cNvSpPr>
          <p:nvPr>
            <p:ph sz="half" idx="2"/>
          </p:nvPr>
        </p:nvSpPr>
        <p:spPr>
          <a:xfrm>
            <a:off x="6172200" y="2130523"/>
            <a:ext cx="5220000" cy="4192297"/>
          </a:xfrm>
        </p:spPr>
        <p:txBody>
          <a:bodyPr>
            <a:normAutofit lnSpcReduction="10000"/>
          </a:bodyPr>
          <a:lstStyle/>
          <a:p>
            <a:pPr marL="0" indent="0">
              <a:buNone/>
            </a:pPr>
            <a:r>
              <a:rPr lang="fi-FI" sz="1000" dirty="0"/>
              <a:t>Reklamaatio:</a:t>
            </a:r>
          </a:p>
          <a:p>
            <a:pPr marL="0" indent="0">
              <a:buNone/>
            </a:pPr>
            <a:r>
              <a:rPr lang="fi-FI" sz="1000" dirty="0"/>
              <a:t>Kirjallinen huomautus mahdollisesta sopimuksen ehtojen rikkomisesta ja ohjeistus tarvittaviin korjaaviin toimenpiteisiin.</a:t>
            </a:r>
          </a:p>
          <a:p>
            <a:pPr marL="0" indent="0">
              <a:buNone/>
            </a:pPr>
            <a:r>
              <a:rPr lang="fi-FI" sz="1000" dirty="0"/>
              <a:t>Valvontatapaaminen (</a:t>
            </a:r>
            <a:r>
              <a:rPr lang="fi-FI" sz="1000" dirty="0" err="1"/>
              <a:t>Teams</a:t>
            </a:r>
            <a:r>
              <a:rPr lang="fi-FI" sz="1000" dirty="0"/>
              <a:t>):</a:t>
            </a:r>
          </a:p>
          <a:p>
            <a:r>
              <a:rPr lang="fi-FI" sz="1000" dirty="0"/>
              <a:t>Keskustelu palveluntuottajan kanssa selvityksen selkiyttämiseksi ja jatkotoimenpiteiden suunnitteluksi.</a:t>
            </a:r>
          </a:p>
          <a:p>
            <a:pPr marL="0" indent="0">
              <a:buNone/>
            </a:pPr>
            <a:r>
              <a:rPr lang="fi-FI" sz="1000" dirty="0"/>
              <a:t>Valvontakäynti paikan päällä:</a:t>
            </a:r>
          </a:p>
          <a:p>
            <a:r>
              <a:rPr lang="fi-FI" sz="1000" dirty="0"/>
              <a:t>Ohjaus- ja valvontakäynti palveluntuottajan tiloissa epäkohtien selvittämiseksi ja toiminnan arvioimiseksi.</a:t>
            </a:r>
          </a:p>
          <a:p>
            <a:r>
              <a:rPr lang="fi-FI" sz="1000" b="1" dirty="0"/>
              <a:t>4. Päätöksenteko ja jatkotoimenpiteet</a:t>
            </a:r>
          </a:p>
          <a:p>
            <a:pPr marL="0" indent="0">
              <a:buNone/>
            </a:pPr>
            <a:r>
              <a:rPr lang="fi-FI" sz="1000" dirty="0"/>
              <a:t>Toimenpiteet:</a:t>
            </a:r>
          </a:p>
          <a:p>
            <a:r>
              <a:rPr lang="fi-FI" sz="1000" dirty="0"/>
              <a:t>Tarvittaessa annetaan sopimukseen perustuen korjausmääräyksiä, huomautuksia tai muita sopimuksenmukaisia sanktioita (sopimussakko, sijoituskielto)</a:t>
            </a:r>
          </a:p>
          <a:p>
            <a:r>
              <a:rPr lang="fi-FI" sz="1000" dirty="0"/>
              <a:t>Tarvittaessa ilmoitus Valviralle ja rikosilmoitus ( ammattihenkilövalvonta)</a:t>
            </a:r>
          </a:p>
          <a:p>
            <a:r>
              <a:rPr lang="fi-FI" sz="1000" dirty="0"/>
              <a:t>Suunnitellaan pitkäjänteisiä valvontatoimia palveluntuottajien toiminnan laadun parantamiseksi.</a:t>
            </a:r>
          </a:p>
          <a:p>
            <a:endParaRPr lang="fi-FI" dirty="0"/>
          </a:p>
        </p:txBody>
      </p:sp>
      <p:sp>
        <p:nvSpPr>
          <p:cNvPr id="5" name="Dian numeron paikkamerkki 4">
            <a:extLst>
              <a:ext uri="{FF2B5EF4-FFF2-40B4-BE49-F238E27FC236}">
                <a16:creationId xmlns:a16="http://schemas.microsoft.com/office/drawing/2014/main" id="{A356ABE1-B78A-1AA8-7D20-CAB06F1F87DC}"/>
              </a:ext>
            </a:extLst>
          </p:cNvPr>
          <p:cNvSpPr>
            <a:spLocks noGrp="1"/>
          </p:cNvSpPr>
          <p:nvPr>
            <p:ph type="sldNum" sz="quarter" idx="12"/>
          </p:nvPr>
        </p:nvSpPr>
        <p:spPr/>
        <p:txBody>
          <a:bodyPr/>
          <a:lstStyle/>
          <a:p>
            <a:fld id="{3CCEC50A-EC5D-6049-A135-EB130C1E40A7}" type="slidenum">
              <a:rPr lang="fi-FI" smtClean="0"/>
              <a:pPr/>
              <a:t>45</a:t>
            </a:fld>
            <a:endParaRPr lang="fi-FI" dirty="0"/>
          </a:p>
        </p:txBody>
      </p:sp>
      <p:pic>
        <p:nvPicPr>
          <p:cNvPr id="8" name="Kuva 7" descr="Kirjoituslevy valittu ääriviiva">
            <a:extLst>
              <a:ext uri="{FF2B5EF4-FFF2-40B4-BE49-F238E27FC236}">
                <a16:creationId xmlns:a16="http://schemas.microsoft.com/office/drawing/2014/main" id="{D10D89EE-2CF9-AFC3-477C-C95E4927A1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7953" y="618565"/>
            <a:ext cx="2106706" cy="1283984"/>
          </a:xfrm>
          <a:prstGeom prst="rect">
            <a:avLst/>
          </a:prstGeom>
        </p:spPr>
      </p:pic>
    </p:spTree>
    <p:extLst>
      <p:ext uri="{BB962C8B-B14F-4D97-AF65-F5344CB8AC3E}">
        <p14:creationId xmlns:p14="http://schemas.microsoft.com/office/powerpoint/2010/main" val="3884367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15D105-ECA2-BC3C-98EA-2ED589B91E81}"/>
              </a:ext>
            </a:extLst>
          </p:cNvPr>
          <p:cNvSpPr>
            <a:spLocks noGrp="1"/>
          </p:cNvSpPr>
          <p:nvPr>
            <p:ph type="title"/>
          </p:nvPr>
        </p:nvSpPr>
        <p:spPr>
          <a:xfrm>
            <a:off x="831850" y="535409"/>
            <a:ext cx="5580981" cy="1293391"/>
          </a:xfrm>
        </p:spPr>
        <p:txBody>
          <a:bodyPr>
            <a:normAutofit/>
          </a:bodyPr>
          <a:lstStyle/>
          <a:p>
            <a:r>
              <a:rPr lang="fi-FI" sz="3200" dirty="0">
                <a:solidFill>
                  <a:srgbClr val="000C4A"/>
                </a:solidFill>
              </a:rPr>
              <a:t>Ennakkomateriaali ennen valvontatapahtumaa</a:t>
            </a:r>
          </a:p>
        </p:txBody>
      </p:sp>
      <p:sp>
        <p:nvSpPr>
          <p:cNvPr id="3" name="Tekstin paikkamerkki 2">
            <a:extLst>
              <a:ext uri="{FF2B5EF4-FFF2-40B4-BE49-F238E27FC236}">
                <a16:creationId xmlns:a16="http://schemas.microsoft.com/office/drawing/2014/main" id="{3CF7E309-9F0E-B640-AB96-6478F106948E}"/>
              </a:ext>
            </a:extLst>
          </p:cNvPr>
          <p:cNvSpPr>
            <a:spLocks noGrp="1"/>
          </p:cNvSpPr>
          <p:nvPr>
            <p:ph type="body" idx="1"/>
          </p:nvPr>
        </p:nvSpPr>
        <p:spPr>
          <a:xfrm>
            <a:off x="831850" y="2779059"/>
            <a:ext cx="5580982" cy="3310593"/>
          </a:xfrm>
        </p:spPr>
        <p:txBody>
          <a:bodyPr>
            <a:normAutofit/>
          </a:bodyPr>
          <a:lstStyle/>
          <a:p>
            <a:pPr marL="285750" indent="-285750">
              <a:buFont typeface="Arial" panose="020B0604020202020204" pitchFamily="34" charset="0"/>
              <a:buChar char="•"/>
            </a:pPr>
            <a:r>
              <a:rPr lang="fi-FI" sz="1400" dirty="0"/>
              <a:t>Valvontalomake täytettynä</a:t>
            </a:r>
          </a:p>
          <a:p>
            <a:pPr marL="742950" lvl="1" indent="-285750">
              <a:buFont typeface="Arial" panose="020B0604020202020204" pitchFamily="34" charset="0"/>
              <a:buChar char="•"/>
            </a:pPr>
            <a:r>
              <a:rPr lang="fi-FI" sz="1400" dirty="0">
                <a:solidFill>
                  <a:schemeClr val="tx1"/>
                </a:solidFill>
              </a:rPr>
              <a:t>Sis. suunnitellut ja toteutuneet palvelutunnit </a:t>
            </a:r>
          </a:p>
          <a:p>
            <a:pPr marL="285750" indent="-285750">
              <a:buFont typeface="Arial" panose="020B0604020202020204" pitchFamily="34" charset="0"/>
              <a:buChar char="•"/>
            </a:pPr>
            <a:r>
              <a:rPr lang="fi-FI" sz="1400" b="1" dirty="0"/>
              <a:t>Henkilöstöluettelo</a:t>
            </a:r>
          </a:p>
          <a:p>
            <a:pPr marL="285750" indent="-285750">
              <a:buFont typeface="Arial" panose="020B0604020202020204" pitchFamily="34" charset="0"/>
              <a:buChar char="•"/>
            </a:pPr>
            <a:r>
              <a:rPr lang="fi-FI" sz="1400" b="1" dirty="0"/>
              <a:t>Omavalvontasuunnitelma</a:t>
            </a:r>
          </a:p>
          <a:p>
            <a:pPr marL="285750" indent="-285750">
              <a:buFont typeface="Arial" panose="020B0604020202020204" pitchFamily="34" charset="0"/>
              <a:buChar char="•"/>
            </a:pPr>
            <a:r>
              <a:rPr lang="fi-FI" sz="1400" dirty="0"/>
              <a:t>Lääkehoitosuunnitelma</a:t>
            </a:r>
          </a:p>
          <a:p>
            <a:pPr marL="285750" indent="-285750">
              <a:buFont typeface="Arial" panose="020B0604020202020204" pitchFamily="34" charset="0"/>
              <a:buChar char="•"/>
            </a:pPr>
            <a:r>
              <a:rPr lang="fi-FI" sz="1400" b="1" dirty="0"/>
              <a:t>Koonti henkilöstön lääkeluvista</a:t>
            </a:r>
          </a:p>
          <a:p>
            <a:pPr marL="285750" indent="-285750">
              <a:buFont typeface="Arial" panose="020B0604020202020204" pitchFamily="34" charset="0"/>
              <a:buChar char="•"/>
            </a:pPr>
            <a:r>
              <a:rPr lang="fi-FI" sz="1400" dirty="0"/>
              <a:t>Mahdollisesti muita dokumentteja</a:t>
            </a:r>
          </a:p>
          <a:p>
            <a:pPr marL="285750" indent="-285750">
              <a:buFont typeface="Arial" panose="020B0604020202020204" pitchFamily="34" charset="0"/>
              <a:buChar char="•"/>
            </a:pPr>
            <a:r>
              <a:rPr lang="fi-FI" sz="1400" dirty="0"/>
              <a:t>Valvottavan yksikön henkilöstölle lähetetään lyhyt kysely ennen valvontatapahtumaa</a:t>
            </a:r>
          </a:p>
        </p:txBody>
      </p:sp>
      <p:sp>
        <p:nvSpPr>
          <p:cNvPr id="4" name="Dian numeron paikkamerkki 3">
            <a:extLst>
              <a:ext uri="{FF2B5EF4-FFF2-40B4-BE49-F238E27FC236}">
                <a16:creationId xmlns:a16="http://schemas.microsoft.com/office/drawing/2014/main" id="{476E1473-DB3E-752D-8734-F7B06D857F84}"/>
              </a:ext>
            </a:extLst>
          </p:cNvPr>
          <p:cNvSpPr>
            <a:spLocks noGrp="1"/>
          </p:cNvSpPr>
          <p:nvPr>
            <p:ph type="sldNum" sz="quarter" idx="12"/>
          </p:nvPr>
        </p:nvSpPr>
        <p:spPr/>
        <p:txBody>
          <a:bodyPr/>
          <a:lstStyle/>
          <a:p>
            <a:fld id="{3CCEC50A-EC5D-6049-A135-EB130C1E40A7}" type="slidenum">
              <a:rPr lang="fi-FI" smtClean="0"/>
              <a:pPr/>
              <a:t>46</a:t>
            </a:fld>
            <a:endParaRPr lang="fi-FI" dirty="0"/>
          </a:p>
        </p:txBody>
      </p:sp>
    </p:spTree>
    <p:extLst>
      <p:ext uri="{BB962C8B-B14F-4D97-AF65-F5344CB8AC3E}">
        <p14:creationId xmlns:p14="http://schemas.microsoft.com/office/powerpoint/2010/main" val="277696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DCBA28-D599-823B-0C7D-C1FD49CEAFC7}"/>
              </a:ext>
            </a:extLst>
          </p:cNvPr>
          <p:cNvSpPr>
            <a:spLocks noGrp="1"/>
          </p:cNvSpPr>
          <p:nvPr>
            <p:ph type="title"/>
          </p:nvPr>
        </p:nvSpPr>
        <p:spPr/>
        <p:txBody>
          <a:bodyPr/>
          <a:lstStyle/>
          <a:p>
            <a:r>
              <a:rPr lang="fi-FI" dirty="0"/>
              <a:t>Toteutuneet valvonnat</a:t>
            </a:r>
          </a:p>
        </p:txBody>
      </p:sp>
      <p:sp>
        <p:nvSpPr>
          <p:cNvPr id="3" name="Sisällön paikkamerkki 2">
            <a:extLst>
              <a:ext uri="{FF2B5EF4-FFF2-40B4-BE49-F238E27FC236}">
                <a16:creationId xmlns:a16="http://schemas.microsoft.com/office/drawing/2014/main" id="{73DF1F6F-14D1-432F-730B-447148CC1656}"/>
              </a:ext>
            </a:extLst>
          </p:cNvPr>
          <p:cNvSpPr>
            <a:spLocks noGrp="1"/>
          </p:cNvSpPr>
          <p:nvPr>
            <p:ph idx="1"/>
          </p:nvPr>
        </p:nvSpPr>
        <p:spPr/>
        <p:txBody>
          <a:bodyPr>
            <a:normAutofit lnSpcReduction="10000"/>
          </a:bodyPr>
          <a:lstStyle/>
          <a:p>
            <a:pPr marL="0" indent="0">
              <a:buNone/>
            </a:pPr>
            <a:r>
              <a:rPr lang="fi-FI" sz="1600" dirty="0"/>
              <a:t>Valvontasuunnitelman mukainen valvonta  </a:t>
            </a:r>
          </a:p>
          <a:p>
            <a:pPr lvl="1"/>
            <a:r>
              <a:rPr lang="fi-FI" sz="1600" dirty="0"/>
              <a:t>Ikäihmisten palvelut</a:t>
            </a:r>
          </a:p>
          <a:p>
            <a:pPr lvl="1"/>
            <a:r>
              <a:rPr lang="fi-FI" sz="1600" dirty="0" err="1"/>
              <a:t>Mt-</a:t>
            </a:r>
            <a:r>
              <a:rPr lang="fi-FI" sz="1600" dirty="0"/>
              <a:t> ja päihdepalvelut  </a:t>
            </a:r>
          </a:p>
          <a:p>
            <a:pPr lvl="1"/>
            <a:r>
              <a:rPr lang="fi-FI" sz="1600" dirty="0"/>
              <a:t>Lapsiperhepalvelut</a:t>
            </a:r>
          </a:p>
          <a:p>
            <a:pPr lvl="1"/>
            <a:r>
              <a:rPr lang="fi-FI" sz="1600" dirty="0"/>
              <a:t>Lastensuojelu</a:t>
            </a:r>
          </a:p>
          <a:p>
            <a:pPr lvl="1"/>
            <a:r>
              <a:rPr lang="fi-FI" sz="1600" dirty="0"/>
              <a:t>Työikäiset</a:t>
            </a:r>
          </a:p>
          <a:p>
            <a:pPr lvl="1"/>
            <a:r>
              <a:rPr lang="fi-FI" sz="1600" dirty="0"/>
              <a:t>Vammaispalvelut / henkilökuljetuspalvelut</a:t>
            </a:r>
          </a:p>
          <a:p>
            <a:pPr lvl="1"/>
            <a:r>
              <a:rPr lang="fi-FI" sz="1600" dirty="0"/>
              <a:t>Terveydenhuolto</a:t>
            </a:r>
          </a:p>
          <a:p>
            <a:r>
              <a:rPr lang="fi-FI" sz="1600" dirty="0"/>
              <a:t>Omatuotanto 156 valvontatapahtumaa</a:t>
            </a:r>
          </a:p>
          <a:p>
            <a:r>
              <a:rPr lang="fi-FI" sz="1600" dirty="0"/>
              <a:t>Sopimusvalvontaa 428 valvontatapahtumaa</a:t>
            </a:r>
          </a:p>
        </p:txBody>
      </p:sp>
      <p:sp>
        <p:nvSpPr>
          <p:cNvPr id="4" name="Dian numeron paikkamerkki 3">
            <a:extLst>
              <a:ext uri="{FF2B5EF4-FFF2-40B4-BE49-F238E27FC236}">
                <a16:creationId xmlns:a16="http://schemas.microsoft.com/office/drawing/2014/main" id="{CAD99DBB-500C-2E2D-962A-48282AEFD958}"/>
              </a:ext>
            </a:extLst>
          </p:cNvPr>
          <p:cNvSpPr>
            <a:spLocks noGrp="1"/>
          </p:cNvSpPr>
          <p:nvPr>
            <p:ph type="sldNum" sz="quarter" idx="12"/>
          </p:nvPr>
        </p:nvSpPr>
        <p:spPr/>
        <p:txBody>
          <a:bodyPr/>
          <a:lstStyle/>
          <a:p>
            <a:fld id="{3CCEC50A-EC5D-6049-A135-EB130C1E40A7}" type="slidenum">
              <a:rPr lang="fi-FI" smtClean="0"/>
              <a:pPr/>
              <a:t>47</a:t>
            </a:fld>
            <a:endParaRPr lang="fi-FI" dirty="0"/>
          </a:p>
        </p:txBody>
      </p:sp>
      <p:sp>
        <p:nvSpPr>
          <p:cNvPr id="6" name="Oikea aaltosulje 5">
            <a:extLst>
              <a:ext uri="{FF2B5EF4-FFF2-40B4-BE49-F238E27FC236}">
                <a16:creationId xmlns:a16="http://schemas.microsoft.com/office/drawing/2014/main" id="{42378EA2-DD16-AEEF-F145-0EEDDBAD1DBD}"/>
              </a:ext>
              <a:ext uri="{C183D7F6-B498-43B3-948B-1728B52AA6E4}">
                <adec:decorative xmlns:adec="http://schemas.microsoft.com/office/drawing/2017/decorative" val="1"/>
              </a:ext>
            </a:extLst>
          </p:cNvPr>
          <p:cNvSpPr/>
          <p:nvPr/>
        </p:nvSpPr>
        <p:spPr>
          <a:xfrm>
            <a:off x="5369858" y="5289176"/>
            <a:ext cx="277907" cy="740768"/>
          </a:xfrm>
          <a:prstGeom prst="rightBrace">
            <a:avLst>
              <a:gd name="adj1" fmla="val 35071"/>
              <a:gd name="adj2" fmla="val 5242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i-FI">
              <a:ln w="0">
                <a:solidFill>
                  <a:srgbClr val="000C46"/>
                </a:solidFill>
              </a:ln>
              <a:effectLst>
                <a:outerShdw blurRad="38100" dist="19050" dir="2700000" algn="tl" rotWithShape="0">
                  <a:schemeClr val="dk1">
                    <a:alpha val="40000"/>
                  </a:schemeClr>
                </a:outerShdw>
              </a:effectLst>
            </a:endParaRPr>
          </a:p>
        </p:txBody>
      </p:sp>
      <p:sp>
        <p:nvSpPr>
          <p:cNvPr id="7" name="Suorakulmio 6">
            <a:extLst>
              <a:ext uri="{FF2B5EF4-FFF2-40B4-BE49-F238E27FC236}">
                <a16:creationId xmlns:a16="http://schemas.microsoft.com/office/drawing/2014/main" id="{D3183F88-8AB4-E6BC-599B-A8EE2B39FB14}"/>
              </a:ext>
            </a:extLst>
          </p:cNvPr>
          <p:cNvSpPr/>
          <p:nvPr/>
        </p:nvSpPr>
        <p:spPr>
          <a:xfrm>
            <a:off x="6338046" y="5217460"/>
            <a:ext cx="2366683" cy="7407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ln>
                  <a:solidFill>
                    <a:schemeClr val="tx1"/>
                  </a:solidFill>
                </a:ln>
                <a:solidFill>
                  <a:schemeClr val="tx1"/>
                </a:solidFill>
                <a:effectLst>
                  <a:outerShdw blurRad="38100" dist="19050" dir="2700000" algn="tl" rotWithShape="0">
                    <a:schemeClr val="dk1">
                      <a:alpha val="40000"/>
                    </a:schemeClr>
                  </a:outerShdw>
                </a:effectLst>
              </a:rPr>
              <a:t>Kaikissa pyritty huomioimaan  ammattihenkilövalvonta</a:t>
            </a:r>
            <a:endParaRPr lang="fi-FI" sz="1100" dirty="0"/>
          </a:p>
        </p:txBody>
      </p:sp>
      <p:pic>
        <p:nvPicPr>
          <p:cNvPr id="15" name="Kuva 14" descr="Turvakamera ääriviiva">
            <a:extLst>
              <a:ext uri="{FF2B5EF4-FFF2-40B4-BE49-F238E27FC236}">
                <a16:creationId xmlns:a16="http://schemas.microsoft.com/office/drawing/2014/main" id="{1A3D0E19-C8F5-8AFE-4B24-5AF6489B7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604904" flipV="1">
            <a:off x="6895379" y="1312401"/>
            <a:ext cx="3777899" cy="4033506"/>
          </a:xfrm>
          <a:prstGeom prst="rect">
            <a:avLst/>
          </a:prstGeom>
        </p:spPr>
      </p:pic>
    </p:spTree>
    <p:extLst>
      <p:ext uri="{BB962C8B-B14F-4D97-AF65-F5344CB8AC3E}">
        <p14:creationId xmlns:p14="http://schemas.microsoft.com/office/powerpoint/2010/main" val="1359820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61505-7487-EB08-2DA2-B61E51564CE8}"/>
              </a:ext>
            </a:extLst>
          </p:cNvPr>
          <p:cNvSpPr>
            <a:spLocks noGrp="1"/>
          </p:cNvSpPr>
          <p:nvPr>
            <p:ph type="title"/>
          </p:nvPr>
        </p:nvSpPr>
        <p:spPr>
          <a:xfrm>
            <a:off x="831850" y="535409"/>
            <a:ext cx="5580981" cy="1212709"/>
          </a:xfrm>
        </p:spPr>
        <p:txBody>
          <a:bodyPr/>
          <a:lstStyle/>
          <a:p>
            <a:r>
              <a:rPr lang="fi-FI" dirty="0"/>
              <a:t>Havaintoja</a:t>
            </a:r>
          </a:p>
        </p:txBody>
      </p:sp>
      <p:sp>
        <p:nvSpPr>
          <p:cNvPr id="3" name="Tekstin paikkamerkki 2">
            <a:extLst>
              <a:ext uri="{FF2B5EF4-FFF2-40B4-BE49-F238E27FC236}">
                <a16:creationId xmlns:a16="http://schemas.microsoft.com/office/drawing/2014/main" id="{176D5C17-10A6-3824-F359-8C286DB775E5}"/>
              </a:ext>
            </a:extLst>
          </p:cNvPr>
          <p:cNvSpPr>
            <a:spLocks noGrp="1"/>
          </p:cNvSpPr>
          <p:nvPr>
            <p:ph type="body" idx="1"/>
          </p:nvPr>
        </p:nvSpPr>
        <p:spPr>
          <a:xfrm>
            <a:off x="600635" y="1748118"/>
            <a:ext cx="5812197" cy="4818829"/>
          </a:xfrm>
        </p:spPr>
        <p:txBody>
          <a:bodyPr>
            <a:normAutofit fontScale="92500" lnSpcReduction="20000"/>
          </a:bodyPr>
          <a:lstStyle/>
          <a:p>
            <a:r>
              <a:rPr lang="fi-FI" sz="1100" b="1" dirty="0"/>
              <a:t>Ikäihmisten palvelut</a:t>
            </a:r>
          </a:p>
          <a:p>
            <a:pPr marL="285750" indent="-285750">
              <a:buFont typeface="Arial" panose="020B0604020202020204" pitchFamily="34" charset="0"/>
              <a:buChar char="•"/>
            </a:pPr>
            <a:r>
              <a:rPr lang="fi-FI" sz="1100" dirty="0"/>
              <a:t>rekisteröinti vain JulkiTerhikkiin</a:t>
            </a:r>
          </a:p>
          <a:p>
            <a:pPr marL="285750" indent="-285750">
              <a:buFont typeface="Arial" panose="020B0604020202020204" pitchFamily="34" charset="0"/>
              <a:buChar char="•"/>
            </a:pPr>
            <a:r>
              <a:rPr lang="fi-FI" sz="1100" dirty="0"/>
              <a:t>ammatinharjoittaminen ilman rekisteröintiä</a:t>
            </a:r>
          </a:p>
          <a:p>
            <a:pPr marL="285750" indent="-285750">
              <a:buFont typeface="Arial" panose="020B0604020202020204" pitchFamily="34" charset="0"/>
              <a:buChar char="•"/>
            </a:pPr>
            <a:r>
              <a:rPr lang="fi-FI" sz="1100" dirty="0"/>
              <a:t>lääkehoidon toteuttamisessa puutteita </a:t>
            </a:r>
          </a:p>
          <a:p>
            <a:r>
              <a:rPr lang="fi-FI" sz="1100" b="1" dirty="0"/>
              <a:t>Lapsiperhepalvelut / Lastensuojelu</a:t>
            </a:r>
          </a:p>
          <a:p>
            <a:pPr marL="285750" indent="-285750">
              <a:buFont typeface="Arial" panose="020B0604020202020204" pitchFamily="34" charset="0"/>
              <a:buChar char="•"/>
            </a:pPr>
            <a:r>
              <a:rPr lang="fi-FI" sz="1100" dirty="0"/>
              <a:t>lääkehoidon toteuttamisessa puutteita</a:t>
            </a:r>
          </a:p>
          <a:p>
            <a:pPr marL="285750" indent="-285750">
              <a:buFont typeface="Arial" panose="020B0604020202020204" pitchFamily="34" charset="0"/>
              <a:buChar char="•"/>
            </a:pPr>
            <a:r>
              <a:rPr lang="fi-FI" sz="1100" dirty="0"/>
              <a:t>epäasiallinen menettely, hyväksikäyttö</a:t>
            </a:r>
          </a:p>
          <a:p>
            <a:r>
              <a:rPr lang="fi-FI" sz="1100" b="1" dirty="0"/>
              <a:t>Terveydenhuolto</a:t>
            </a:r>
          </a:p>
          <a:p>
            <a:pPr marL="285750" indent="-285750">
              <a:buFont typeface="Arial" panose="020B0604020202020204" pitchFamily="34" charset="0"/>
              <a:buChar char="•"/>
            </a:pPr>
            <a:r>
              <a:rPr lang="fi-FI" sz="1100" dirty="0"/>
              <a:t> kielitaito</a:t>
            </a:r>
          </a:p>
          <a:p>
            <a:pPr marL="285750" indent="-285750">
              <a:buFont typeface="Arial" panose="020B0604020202020204" pitchFamily="34" charset="0"/>
              <a:buChar char="•"/>
            </a:pPr>
            <a:r>
              <a:rPr lang="fi-FI" sz="1100" dirty="0"/>
              <a:t>ammatinharjoittaminen ilman rekisteröintiä</a:t>
            </a:r>
          </a:p>
          <a:p>
            <a:r>
              <a:rPr lang="fi-FI" sz="1100" b="1" dirty="0"/>
              <a:t>Vammaispalvelut</a:t>
            </a:r>
          </a:p>
          <a:p>
            <a:pPr marL="285750" indent="-285750">
              <a:buFont typeface="Arial" panose="020B0604020202020204" pitchFamily="34" charset="0"/>
              <a:buChar char="•"/>
            </a:pPr>
            <a:r>
              <a:rPr lang="fi-FI" sz="1100" dirty="0"/>
              <a:t>rekisteröinti vain JulkiTerhikkiin</a:t>
            </a:r>
          </a:p>
          <a:p>
            <a:pPr marL="285750" indent="-285750">
              <a:buFont typeface="Arial" panose="020B0604020202020204" pitchFamily="34" charset="0"/>
              <a:buChar char="•"/>
            </a:pPr>
            <a:r>
              <a:rPr lang="fi-FI" sz="1100" dirty="0"/>
              <a:t>lääkehoidon toteuttamisessa puutteita</a:t>
            </a:r>
          </a:p>
          <a:p>
            <a:r>
              <a:rPr lang="fi-FI" sz="1100" b="1" dirty="0"/>
              <a:t>Muita huomioita</a:t>
            </a:r>
          </a:p>
          <a:p>
            <a:pPr marL="171450" indent="-171450">
              <a:buFont typeface="Arial" panose="020B0604020202020204" pitchFamily="34" charset="0"/>
              <a:buChar char="•"/>
            </a:pPr>
            <a:r>
              <a:rPr lang="fi-FI" sz="1100" dirty="0"/>
              <a:t>omavalvontasuunnitelmissa suhteellisen vähän kirjattu rekrytointi ja osaamisen varmistamisesta</a:t>
            </a:r>
          </a:p>
          <a:p>
            <a:pPr marL="171450" indent="-171450">
              <a:buFont typeface="Arial" panose="020B0604020202020204" pitchFamily="34" charset="0"/>
              <a:buChar char="•"/>
            </a:pPr>
            <a:r>
              <a:rPr lang="fi-FI" sz="1100" dirty="0"/>
              <a:t>epäkohtia muiden kuin sote-ammattilaisten menettelyssä</a:t>
            </a:r>
          </a:p>
          <a:p>
            <a:pPr marL="285750" indent="-285750">
              <a:buFont typeface="Arial" panose="020B0604020202020204" pitchFamily="34" charset="0"/>
              <a:buChar char="•"/>
            </a:pPr>
            <a:endParaRPr lang="fi-FI" b="1" dirty="0"/>
          </a:p>
          <a:p>
            <a:endParaRPr lang="fi-FI" b="1" dirty="0"/>
          </a:p>
          <a:p>
            <a:pPr marL="285750" indent="-285750">
              <a:buFont typeface="Arial" panose="020B0604020202020204" pitchFamily="34" charset="0"/>
              <a:buChar char="•"/>
            </a:pPr>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EDF854E1-0C4D-5145-20B4-E7043A1FFC42}"/>
              </a:ext>
            </a:extLst>
          </p:cNvPr>
          <p:cNvSpPr>
            <a:spLocks noGrp="1"/>
          </p:cNvSpPr>
          <p:nvPr>
            <p:ph type="sldNum" sz="quarter" idx="12"/>
          </p:nvPr>
        </p:nvSpPr>
        <p:spPr/>
        <p:txBody>
          <a:bodyPr/>
          <a:lstStyle/>
          <a:p>
            <a:fld id="{3CCEC50A-EC5D-6049-A135-EB130C1E40A7}" type="slidenum">
              <a:rPr lang="fi-FI" smtClean="0"/>
              <a:pPr/>
              <a:t>48</a:t>
            </a:fld>
            <a:endParaRPr lang="fi-FI" dirty="0"/>
          </a:p>
        </p:txBody>
      </p:sp>
    </p:spTree>
    <p:extLst>
      <p:ext uri="{BB962C8B-B14F-4D97-AF65-F5344CB8AC3E}">
        <p14:creationId xmlns:p14="http://schemas.microsoft.com/office/powerpoint/2010/main" val="3620943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E9DE46-6B97-AB80-39F3-49E7BB86F923}"/>
              </a:ext>
            </a:extLst>
          </p:cNvPr>
          <p:cNvSpPr>
            <a:spLocks noGrp="1"/>
          </p:cNvSpPr>
          <p:nvPr>
            <p:ph type="title"/>
          </p:nvPr>
        </p:nvSpPr>
        <p:spPr>
          <a:xfrm>
            <a:off x="831850" y="535409"/>
            <a:ext cx="5580981" cy="1078238"/>
          </a:xfrm>
        </p:spPr>
        <p:txBody>
          <a:bodyPr/>
          <a:lstStyle/>
          <a:p>
            <a:r>
              <a:rPr lang="fi-FI" dirty="0"/>
              <a:t>Toimenpiteitä</a:t>
            </a:r>
          </a:p>
        </p:txBody>
      </p:sp>
      <p:sp>
        <p:nvSpPr>
          <p:cNvPr id="3" name="Tekstin paikkamerkki 2">
            <a:extLst>
              <a:ext uri="{FF2B5EF4-FFF2-40B4-BE49-F238E27FC236}">
                <a16:creationId xmlns:a16="http://schemas.microsoft.com/office/drawing/2014/main" id="{3E7AE8F0-F5ED-826F-8282-E7DB9CA72324}"/>
              </a:ext>
            </a:extLst>
          </p:cNvPr>
          <p:cNvSpPr>
            <a:spLocks noGrp="1"/>
          </p:cNvSpPr>
          <p:nvPr>
            <p:ph type="body" idx="1"/>
          </p:nvPr>
        </p:nvSpPr>
        <p:spPr>
          <a:xfrm>
            <a:off x="475129" y="1613648"/>
            <a:ext cx="5984994" cy="4708944"/>
          </a:xfrm>
        </p:spPr>
        <p:txBody>
          <a:bodyPr>
            <a:normAutofit fontScale="85000" lnSpcReduction="10000"/>
          </a:bodyPr>
          <a:lstStyle/>
          <a:p>
            <a:r>
              <a:rPr lang="fi-FI" b="1" dirty="0"/>
              <a:t>Osaamisen varistamisesta neuvontaa ja ohjausta</a:t>
            </a:r>
          </a:p>
          <a:p>
            <a:r>
              <a:rPr lang="fi-FI" dirty="0"/>
              <a:t>• työnantaja päättää keinoista, joilla osaaminen varmistetaan</a:t>
            </a:r>
          </a:p>
          <a:p>
            <a:r>
              <a:rPr lang="fi-FI" dirty="0"/>
              <a:t>• työnantaja päättää työtehtävistä ja siitä, että työntekijä osaa ne</a:t>
            </a:r>
          </a:p>
          <a:p>
            <a:r>
              <a:rPr lang="fi-FI" dirty="0"/>
              <a:t>• opiskelijat: johto ja valvonta tulee olla tosiasiallista ja   järjestelmällistä</a:t>
            </a:r>
          </a:p>
          <a:p>
            <a:r>
              <a:rPr lang="fi-FI" dirty="0"/>
              <a:t>	• nimetty ohjaaja </a:t>
            </a:r>
          </a:p>
          <a:p>
            <a:pPr>
              <a:lnSpc>
                <a:spcPct val="110000"/>
              </a:lnSpc>
            </a:pPr>
            <a:r>
              <a:rPr lang="fi-FI" dirty="0"/>
              <a:t>•  </a:t>
            </a:r>
            <a:r>
              <a:rPr lang="fi-FI" b="1" dirty="0"/>
              <a:t>Kun ongelmia/viitteitä ongelmista, potilas-/ asiakasturvallisuuden varmistaminen: </a:t>
            </a:r>
          </a:p>
          <a:p>
            <a:pPr marL="285750" indent="-285750">
              <a:buFont typeface="Arial" panose="020B0604020202020204" pitchFamily="34" charset="0"/>
              <a:buChar char="•"/>
            </a:pPr>
            <a:r>
              <a:rPr lang="fi-FI" dirty="0"/>
              <a:t>työtehtävien rajoittaminen esim. lääkehoito, muualle siirtäminen,</a:t>
            </a:r>
          </a:p>
          <a:p>
            <a:pPr marL="285750" indent="-285750">
              <a:buFont typeface="Arial" panose="020B0604020202020204" pitchFamily="34" charset="0"/>
              <a:buChar char="•"/>
            </a:pPr>
            <a:r>
              <a:rPr lang="fi-FI" dirty="0"/>
              <a:t> täydennyskoulutuksen järjestäminen</a:t>
            </a:r>
          </a:p>
          <a:p>
            <a:pPr marL="285750" indent="-285750">
              <a:buFont typeface="Arial" panose="020B0604020202020204" pitchFamily="34" charset="0"/>
              <a:buChar char="•"/>
            </a:pPr>
            <a:r>
              <a:rPr lang="fi-FI" dirty="0"/>
              <a:t>työterveyshuoltoon ohjaaminen</a:t>
            </a:r>
          </a:p>
          <a:p>
            <a:pPr marL="285750" indent="-285750">
              <a:buFont typeface="Arial" panose="020B0604020202020204" pitchFamily="34" charset="0"/>
              <a:buChar char="•"/>
            </a:pPr>
            <a:r>
              <a:rPr lang="fi-FI" dirty="0"/>
              <a:t> irtisanoutuminen / irtisanominen</a:t>
            </a:r>
          </a:p>
          <a:p>
            <a:pPr marL="285750" indent="-285750">
              <a:buFont typeface="Arial" panose="020B0604020202020204" pitchFamily="34" charset="0"/>
              <a:buChar char="•"/>
            </a:pPr>
            <a:r>
              <a:rPr lang="fi-FI" dirty="0"/>
              <a:t>ilmoitus valvontaviranomaiselle ja tarvittaessa rikosilmoitus</a:t>
            </a:r>
          </a:p>
          <a:p>
            <a:pPr marL="285750" indent="-285750">
              <a:buFont typeface="Arial" panose="020B0604020202020204" pitchFamily="34" charset="0"/>
              <a:buChar char="•"/>
            </a:pPr>
            <a:r>
              <a:rPr lang="fi-FI" dirty="0"/>
              <a:t>sopimussanktiot tai sopimuksen irtisanominen</a:t>
            </a:r>
          </a:p>
          <a:p>
            <a:endParaRPr lang="fi-FI" dirty="0"/>
          </a:p>
          <a:p>
            <a:endParaRPr lang="fi-FI" dirty="0"/>
          </a:p>
        </p:txBody>
      </p:sp>
      <p:sp>
        <p:nvSpPr>
          <p:cNvPr id="4" name="Dian numeron paikkamerkki 3">
            <a:extLst>
              <a:ext uri="{FF2B5EF4-FFF2-40B4-BE49-F238E27FC236}">
                <a16:creationId xmlns:a16="http://schemas.microsoft.com/office/drawing/2014/main" id="{7A786C86-1048-00DA-7740-79C71FE302CB}"/>
              </a:ext>
            </a:extLst>
          </p:cNvPr>
          <p:cNvSpPr>
            <a:spLocks noGrp="1"/>
          </p:cNvSpPr>
          <p:nvPr>
            <p:ph type="sldNum" sz="quarter" idx="12"/>
          </p:nvPr>
        </p:nvSpPr>
        <p:spPr/>
        <p:txBody>
          <a:bodyPr/>
          <a:lstStyle/>
          <a:p>
            <a:fld id="{3CCEC50A-EC5D-6049-A135-EB130C1E40A7}" type="slidenum">
              <a:rPr lang="fi-FI" smtClean="0"/>
              <a:pPr/>
              <a:t>49</a:t>
            </a:fld>
            <a:endParaRPr lang="fi-FI" dirty="0"/>
          </a:p>
        </p:txBody>
      </p:sp>
    </p:spTree>
    <p:extLst>
      <p:ext uri="{BB962C8B-B14F-4D97-AF65-F5344CB8AC3E}">
        <p14:creationId xmlns:p14="http://schemas.microsoft.com/office/powerpoint/2010/main" val="85278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752313" y="392896"/>
            <a:ext cx="10170000" cy="842238"/>
          </a:xfrm>
        </p:spPr>
        <p:txBody>
          <a:bodyPr/>
          <a:lstStyle/>
          <a:p>
            <a:pPr marL="0" indent="0">
              <a:buNone/>
            </a:pPr>
            <a:r>
              <a:rPr lang="fi-FI" dirty="0"/>
              <a:t>Miten ammattihenkilöiden toiminnan</a:t>
            </a:r>
            <a:br>
              <a:rPr lang="fi-FI" dirty="0"/>
            </a:br>
            <a:r>
              <a:rPr lang="fi-FI" dirty="0"/>
              <a:t>omavalvontavastuu jakautuu?</a:t>
            </a:r>
            <a:endParaRPr lang="fi-FI" b="1" dirty="0"/>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5</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752313" y="1645500"/>
            <a:ext cx="9410069" cy="5312709"/>
          </a:xfrm>
        </p:spPr>
        <p:txBody>
          <a:bodyPr/>
          <a:lstStyle/>
          <a:p>
            <a:r>
              <a:rPr lang="fi-FI" sz="2000" dirty="0"/>
              <a:t>Ammattihenkilöiden omavalvonta jakautuu kolmelle tasolle:</a:t>
            </a:r>
          </a:p>
          <a:p>
            <a:pPr marL="358775" lvl="1" indent="0">
              <a:buNone/>
            </a:pPr>
            <a:r>
              <a:rPr lang="fi-FI" sz="1700" dirty="0"/>
              <a:t>	</a:t>
            </a:r>
            <a:r>
              <a:rPr lang="fi-FI" sz="2000" dirty="0"/>
              <a:t>1. Palvelunjärjestäjän (esim. hyvinvointialue) omavalvonta</a:t>
            </a:r>
          </a:p>
          <a:p>
            <a:pPr marL="358775" lvl="1" indent="0">
              <a:buNone/>
            </a:pPr>
            <a:r>
              <a:rPr lang="fi-FI" sz="2000" dirty="0"/>
              <a:t>	2. </a:t>
            </a:r>
            <a:r>
              <a:rPr lang="fi-FI" sz="2000" i="1" dirty="0"/>
              <a:t>Palveluntuottajan omavalvonta</a:t>
            </a:r>
          </a:p>
          <a:p>
            <a:pPr marL="358775" lvl="1" indent="0">
              <a:buNone/>
            </a:pPr>
            <a:r>
              <a:rPr lang="fi-FI" sz="2000" dirty="0"/>
              <a:t>	3. Ammattihenkilön oman toiminnan valvonta</a:t>
            </a:r>
          </a:p>
          <a:p>
            <a:r>
              <a:rPr lang="fi-FI" sz="2000" dirty="0"/>
              <a:t>Hyvinvointialueen ja palveluntuottajien velvollisuus huolehtia henkilöstön ja ammattihenkilöiden toiminnan asianmukaisuudesta on aina ensisijaista valvontaviranomaisiin nähden</a:t>
            </a:r>
          </a:p>
          <a:p>
            <a:r>
              <a:rPr lang="fi-FI" sz="2000" dirty="0"/>
              <a:t>Palvelunjärjestäjän ja palveluntuottajan omavalvontavelvoitteen lisäksi sosiaali- ja terveydenhuollon </a:t>
            </a:r>
            <a:r>
              <a:rPr lang="fi-FI" sz="2000" u="sng" dirty="0"/>
              <a:t>ammattihenkilöt vastaavat aina itse omasta ammattitoiminnastaan </a:t>
            </a:r>
            <a:r>
              <a:rPr lang="fi-FI" sz="2000" dirty="0"/>
              <a:t>ammattihenkilölakien nojalla</a:t>
            </a:r>
          </a:p>
          <a:p>
            <a:r>
              <a:rPr lang="fi-FI" b="1" dirty="0"/>
              <a:t>Toimiva ammattihenkilöiden omavalvonta on palvelunjärjestäjän ja palveluntuottajan omavalvonnan sekä ammattihenkilön oman toiminnan valvonnan yhdistelmä</a:t>
            </a:r>
          </a:p>
          <a:p>
            <a:endParaRPr lang="fi-FI" sz="2000" b="1" dirty="0"/>
          </a:p>
          <a:p>
            <a:endParaRPr lang="fi-FI" sz="1600" u="sng" dirty="0"/>
          </a:p>
        </p:txBody>
      </p:sp>
    </p:spTree>
    <p:extLst>
      <p:ext uri="{BB962C8B-B14F-4D97-AF65-F5344CB8AC3E}">
        <p14:creationId xmlns:p14="http://schemas.microsoft.com/office/powerpoint/2010/main" val="3457045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DDFD364-DEAF-B56D-FB0B-97EB8A5FCB31}"/>
              </a:ext>
            </a:extLst>
          </p:cNvPr>
          <p:cNvSpPr>
            <a:spLocks noGrp="1"/>
          </p:cNvSpPr>
          <p:nvPr>
            <p:ph type="title" idx="4294967295"/>
          </p:nvPr>
        </p:nvSpPr>
        <p:spPr>
          <a:xfrm>
            <a:off x="838200" y="2457450"/>
            <a:ext cx="7227888" cy="30638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fi-FI" sz="4800" b="0" i="0" u="none" strike="noStrike" kern="1200" cap="none" spc="0" normalizeH="0" baseline="0" noProof="0">
                <a:ln>
                  <a:noFill/>
                </a:ln>
                <a:solidFill>
                  <a:schemeClr val="tx1"/>
                </a:solidFill>
                <a:effectLst/>
                <a:uLnTx/>
                <a:uFillTx/>
                <a:latin typeface="+mn-lt"/>
                <a:ea typeface="+mn-ea"/>
                <a:cs typeface="+mn-cs"/>
              </a:rPr>
              <a:t>Kiitos !</a:t>
            </a:r>
            <a:endParaRPr kumimoji="0" lang="fi-FI" sz="4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chemeClr val="tx1"/>
                </a:solidFill>
                <a:effectLst/>
                <a:uLnTx/>
                <a:uFillTx/>
                <a:latin typeface="+mn-lt"/>
                <a:ea typeface="+mn-ea"/>
                <a:cs typeface="+mn-cs"/>
              </a:rPr>
              <a:t>Elisa Roimaa</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chemeClr val="tx1"/>
                </a:solidFill>
                <a:effectLst/>
                <a:uLnTx/>
                <a:uFillTx/>
                <a:latin typeface="+mn-lt"/>
                <a:ea typeface="+mn-ea"/>
                <a:cs typeface="+mn-cs"/>
              </a:rPr>
              <a:t>Valvontapäällikkö</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chemeClr val="tx1"/>
                </a:solidFill>
                <a:effectLst/>
                <a:uLnTx/>
                <a:uFillTx/>
                <a:latin typeface="+mn-lt"/>
                <a:ea typeface="+mn-ea"/>
                <a:cs typeface="+mn-cs"/>
              </a:rPr>
              <a:t>etunimi.sukunimi@pohde.fi</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chemeClr val="tx1"/>
                </a:solidFill>
                <a:effectLst/>
                <a:uLnTx/>
                <a:uFillTx/>
                <a:latin typeface="+mn-lt"/>
                <a:ea typeface="+mn-ea"/>
                <a:cs typeface="+mn-cs"/>
              </a:rPr>
              <a:t>puh. 040 135 7911</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chemeClr val="tx1"/>
                </a:solidFill>
                <a:effectLst/>
                <a:uLnTx/>
                <a:uFillTx/>
                <a:latin typeface="+mn-lt"/>
                <a:ea typeface="+mn-ea"/>
                <a:cs typeface="+mn-cs"/>
              </a:rPr>
              <a:t>www.pohde.fi</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6774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752313" y="357422"/>
            <a:ext cx="10170000" cy="842238"/>
          </a:xfrm>
        </p:spPr>
        <p:txBody>
          <a:bodyPr/>
          <a:lstStyle/>
          <a:p>
            <a:pPr marL="0" indent="0">
              <a:buNone/>
            </a:pPr>
            <a:r>
              <a:rPr lang="fi-FI" dirty="0"/>
              <a:t>Mitä ammattihenkilöiden omavalvonta</a:t>
            </a:r>
            <a:br>
              <a:rPr lang="fi-FI" dirty="0"/>
            </a:br>
            <a:r>
              <a:rPr lang="fi-FI" dirty="0"/>
              <a:t>edellyttää organisaatiolta?</a:t>
            </a:r>
            <a:endParaRPr lang="fi-FI" b="1" dirty="0"/>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6</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752313" y="1825707"/>
            <a:ext cx="9410069" cy="5312709"/>
          </a:xfrm>
        </p:spPr>
        <p:txBody>
          <a:bodyPr/>
          <a:lstStyle/>
          <a:p>
            <a:r>
              <a:rPr lang="fi-FI" dirty="0"/>
              <a:t>Ammattihenkilöiden omavalvonta edellyttää organisaatiolta </a:t>
            </a:r>
            <a:r>
              <a:rPr lang="fi-FI" u="sng" dirty="0"/>
              <a:t>aktiivista</a:t>
            </a:r>
            <a:r>
              <a:rPr lang="fi-FI" dirty="0"/>
              <a:t> ja </a:t>
            </a:r>
            <a:r>
              <a:rPr lang="fi-FI" u="sng" dirty="0"/>
              <a:t>suunnitelmallista toimintaa</a:t>
            </a:r>
            <a:r>
              <a:rPr lang="fi-FI" dirty="0"/>
              <a:t>, mm:</a:t>
            </a:r>
          </a:p>
          <a:p>
            <a:pPr lvl="1"/>
            <a:r>
              <a:rPr lang="fi-FI" sz="1900" dirty="0"/>
              <a:t>riskien ennakointia</a:t>
            </a:r>
          </a:p>
          <a:p>
            <a:pPr lvl="1"/>
            <a:r>
              <a:rPr lang="fi-FI" sz="1900" dirty="0"/>
              <a:t>Yhteisesti sovittujen toimintakäytänteiden perehdyttämistä ja jalkauttamista</a:t>
            </a:r>
          </a:p>
          <a:p>
            <a:pPr lvl="1"/>
            <a:r>
              <a:rPr lang="fi-FI" sz="1900" dirty="0"/>
              <a:t>toiminnan säännöllistä seurantaa</a:t>
            </a:r>
          </a:p>
          <a:p>
            <a:pPr lvl="1"/>
            <a:r>
              <a:rPr lang="fi-FI" sz="1900" dirty="0"/>
              <a:t>epäkohtiin puuttumista ja niistä oppimista</a:t>
            </a:r>
          </a:p>
          <a:p>
            <a:r>
              <a:rPr lang="fi-FI" sz="1900" dirty="0"/>
              <a:t>Ammattihenkilöiden omavalvonnan prosessit tulee suunnitella ja mukauttaa toiminnan laajuuteen ja laatuun nähden, esimerkiksi:</a:t>
            </a:r>
          </a:p>
          <a:p>
            <a:pPr lvl="1"/>
            <a:r>
              <a:rPr lang="fi-FI" sz="1900" dirty="0"/>
              <a:t>huomioitava ison henkilöstön ja monialaisten palveluiden tuomat haasteet ammattihenkilöiden toiminnan ohjaamisessa ja valvomisessa</a:t>
            </a:r>
          </a:p>
          <a:p>
            <a:pPr lvl="1"/>
            <a:r>
              <a:rPr lang="fi-FI" sz="1900" dirty="0"/>
              <a:t>henkilöstön riittävyys jne.</a:t>
            </a:r>
          </a:p>
          <a:p>
            <a:endParaRPr lang="fi-FI" sz="2000" dirty="0"/>
          </a:p>
          <a:p>
            <a:endParaRPr lang="fi-FI" sz="1600" u="sng" dirty="0"/>
          </a:p>
        </p:txBody>
      </p:sp>
    </p:spTree>
    <p:extLst>
      <p:ext uri="{BB962C8B-B14F-4D97-AF65-F5344CB8AC3E}">
        <p14:creationId xmlns:p14="http://schemas.microsoft.com/office/powerpoint/2010/main" val="72492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E31DC36-81B8-40CB-B016-196D3F51C377}"/>
              </a:ext>
            </a:extLst>
          </p:cNvPr>
          <p:cNvSpPr>
            <a:spLocks noGrp="1"/>
          </p:cNvSpPr>
          <p:nvPr>
            <p:ph type="title"/>
          </p:nvPr>
        </p:nvSpPr>
        <p:spPr/>
        <p:txBody>
          <a:bodyPr/>
          <a:lstStyle/>
          <a:p>
            <a:r>
              <a:rPr lang="fi-FI" dirty="0"/>
              <a:t>Henkilöstön omavalvonnan toimintaprosessit on kirjattava yksikkötasolla</a:t>
            </a:r>
          </a:p>
        </p:txBody>
      </p:sp>
    </p:spTree>
    <p:extLst>
      <p:ext uri="{BB962C8B-B14F-4D97-AF65-F5344CB8AC3E}">
        <p14:creationId xmlns:p14="http://schemas.microsoft.com/office/powerpoint/2010/main" val="182215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657108" y="329363"/>
            <a:ext cx="10170000" cy="842238"/>
          </a:xfrm>
        </p:spPr>
        <p:txBody>
          <a:bodyPr/>
          <a:lstStyle/>
          <a:p>
            <a:r>
              <a:rPr lang="fi-FI" sz="2800" dirty="0"/>
              <a:t>Ammattihenkilöiden huomioiminen</a:t>
            </a:r>
            <a:br>
              <a:rPr lang="fi-FI" sz="2800" dirty="0"/>
            </a:br>
            <a:r>
              <a:rPr lang="fi-FI" sz="2800" dirty="0"/>
              <a:t>omavalvontasuunnitelmassa</a:t>
            </a:r>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8</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941294" y="1671433"/>
            <a:ext cx="9885814" cy="5374458"/>
          </a:xfrm>
        </p:spPr>
        <p:txBody>
          <a:bodyPr/>
          <a:lstStyle/>
          <a:p>
            <a:r>
              <a:rPr lang="fi-FI" sz="2000" dirty="0"/>
              <a:t>Palveluyksikkökohtaisessa omavalvontasuunnitelmassa on otettava huomioon palveluita antavat ammattihenkilöt ja muu henkilöstö (ml. opiskelijat)</a:t>
            </a:r>
          </a:p>
          <a:p>
            <a:r>
              <a:rPr lang="fi-FI" sz="2000" dirty="0"/>
              <a:t>Suunnitelman laatimisessa tulee </a:t>
            </a:r>
            <a:r>
              <a:rPr lang="fi-FI" sz="2000" b="1" dirty="0"/>
              <a:t>fokus pitää konkreettisissa kirjauksissa</a:t>
            </a:r>
            <a:r>
              <a:rPr lang="fi-FI" sz="2000" dirty="0"/>
              <a:t>, ei ylätason maininnoissa</a:t>
            </a:r>
          </a:p>
          <a:p>
            <a:pPr lvl="1"/>
            <a:r>
              <a:rPr lang="fi-FI" sz="1900" dirty="0"/>
              <a:t>Esim. pelkkä lakisääteisten vaatimusten kuvaaminen ei täytä omavalvontasuunnitelman sisältövaatimuksia</a:t>
            </a:r>
          </a:p>
          <a:p>
            <a:r>
              <a:rPr lang="fi-FI" sz="2000" dirty="0"/>
              <a:t>Ennen suunnitelman laatimista organisaatioiden tulee tunnistaa ja hahmottaa keskeisimmät ja palveluiden laadun ja turvallisuuden takaamiseksi kriittisimmät ammattihenkilöiden omavalvontaprosessit</a:t>
            </a:r>
            <a:endParaRPr lang="fi-FI" sz="1700" dirty="0"/>
          </a:p>
          <a:p>
            <a:r>
              <a:rPr lang="fi-FI" sz="2000" dirty="0"/>
              <a:t>Suunnitelmaan ei ole tarkoituksenmukaista kirjata yksityiskohtaisia ohjeita kaikkiin mahdollisiin palvelutoiminnassa ilmeneviin ammattihenkilöitä koskeviin tilanteisiin.</a:t>
            </a:r>
          </a:p>
          <a:p>
            <a:r>
              <a:rPr lang="fi-FI" sz="2000" dirty="0"/>
              <a:t>Valviran antama </a:t>
            </a:r>
            <a:r>
              <a:rPr lang="fi-FI" sz="2000" dirty="0">
                <a:hlinkClick r:id="rId3"/>
              </a:rPr>
              <a:t>määräys 1/2024 </a:t>
            </a:r>
            <a:r>
              <a:rPr lang="fi-FI" sz="2000" dirty="0"/>
              <a:t>tarkentaa muun ohella omavalvontasuunnitelman henkilöstöä koskevia sisältövaatimuksia (kappale 4.2.5, 7 alakohtaa).</a:t>
            </a:r>
          </a:p>
        </p:txBody>
      </p:sp>
    </p:spTree>
    <p:extLst>
      <p:ext uri="{BB962C8B-B14F-4D97-AF65-F5344CB8AC3E}">
        <p14:creationId xmlns:p14="http://schemas.microsoft.com/office/powerpoint/2010/main" val="125662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A2CA1-D262-447C-832E-0386BE7D4B5B}"/>
              </a:ext>
            </a:extLst>
          </p:cNvPr>
          <p:cNvSpPr>
            <a:spLocks noGrp="1"/>
          </p:cNvSpPr>
          <p:nvPr>
            <p:ph type="title"/>
          </p:nvPr>
        </p:nvSpPr>
        <p:spPr>
          <a:xfrm>
            <a:off x="813700" y="144997"/>
            <a:ext cx="10170000" cy="905881"/>
          </a:xfrm>
        </p:spPr>
        <p:txBody>
          <a:bodyPr/>
          <a:lstStyle/>
          <a:p>
            <a:pPr marL="0" indent="0">
              <a:buNone/>
            </a:pPr>
            <a:r>
              <a:rPr lang="fi-FI" sz="2800" dirty="0"/>
              <a:t>Omavalvontasuunnitelmassa on kuvattava (1/5)</a:t>
            </a:r>
          </a:p>
        </p:txBody>
      </p:sp>
      <p:sp>
        <p:nvSpPr>
          <p:cNvPr id="11" name="Dian numeron paikkamerkki 10">
            <a:extLst>
              <a:ext uri="{FF2B5EF4-FFF2-40B4-BE49-F238E27FC236}">
                <a16:creationId xmlns:a16="http://schemas.microsoft.com/office/drawing/2014/main" id="{4D85A207-5187-4FA8-9ECB-FA2751443E28}"/>
              </a:ext>
            </a:extLst>
          </p:cNvPr>
          <p:cNvSpPr>
            <a:spLocks noGrp="1"/>
          </p:cNvSpPr>
          <p:nvPr>
            <p:ph type="sldNum" sz="quarter" idx="16"/>
          </p:nvPr>
        </p:nvSpPr>
        <p:spPr/>
        <p:txBody>
          <a:bodyPr/>
          <a:lstStyle/>
          <a:p>
            <a:pPr algn="l"/>
            <a:fld id="{066C7BC8-A4A3-4653-AED5-D8A5565485F8}" type="slidenum">
              <a:rPr lang="fi-FI" smtClean="0"/>
              <a:pPr algn="l"/>
              <a:t>9</a:t>
            </a:fld>
            <a:endParaRPr lang="fi-FI" dirty="0"/>
          </a:p>
        </p:txBody>
      </p:sp>
      <p:sp>
        <p:nvSpPr>
          <p:cNvPr id="4" name="Sisällön paikkamerkki 7">
            <a:extLst>
              <a:ext uri="{FF2B5EF4-FFF2-40B4-BE49-F238E27FC236}">
                <a16:creationId xmlns:a16="http://schemas.microsoft.com/office/drawing/2014/main" id="{B0A4DA81-16B0-4315-5B1B-35727040F30A}"/>
              </a:ext>
            </a:extLst>
          </p:cNvPr>
          <p:cNvSpPr>
            <a:spLocks noGrp="1"/>
          </p:cNvSpPr>
          <p:nvPr>
            <p:ph idx="1"/>
          </p:nvPr>
        </p:nvSpPr>
        <p:spPr>
          <a:xfrm>
            <a:off x="813700" y="1673181"/>
            <a:ext cx="9569165" cy="4307908"/>
          </a:xfrm>
        </p:spPr>
        <p:txBody>
          <a:bodyPr/>
          <a:lstStyle/>
          <a:p>
            <a:pPr marL="0" indent="0">
              <a:buNone/>
            </a:pPr>
            <a:r>
              <a:rPr lang="fi-FI" sz="2000" b="1" dirty="0"/>
              <a:t>1) Palveluyksikön henkilöstön määrä, rakenne ja sijaisten käytön periaatteet?</a:t>
            </a:r>
            <a:endParaRPr lang="fi-FI" sz="2000" dirty="0">
              <a:sym typeface="Wingdings" panose="05000000000000000000" pitchFamily="2" charset="2"/>
            </a:endParaRPr>
          </a:p>
          <a:p>
            <a:r>
              <a:rPr lang="fi-FI" sz="1900" dirty="0"/>
              <a:t>Kuinka paljon vuokrattua työvoimaa tai toiselta palveluntuottajalta alihankittua työvoimaa käytetään täydentämään palveluntuottajan omaa henkilöstöä?</a:t>
            </a:r>
          </a:p>
          <a:p>
            <a:pPr marL="0" indent="0">
              <a:buNone/>
            </a:pPr>
            <a:endParaRPr lang="fi-FI" sz="1900" u="sng" dirty="0"/>
          </a:p>
          <a:p>
            <a:pPr marL="0" indent="0">
              <a:buNone/>
            </a:pPr>
            <a:r>
              <a:rPr lang="fi-FI" sz="2000" b="1" dirty="0"/>
              <a:t>2) Miten varmistetaan sosiaali- ja terveydenhuollon ammattihenkilöiden ammattioikeudet?</a:t>
            </a:r>
          </a:p>
          <a:p>
            <a:r>
              <a:rPr lang="fi-FI" sz="1900" dirty="0"/>
              <a:t>Terhikki- ja Suosikki-tarkistukset, myös työskentelyn aloittamisen jälkeen</a:t>
            </a:r>
          </a:p>
          <a:p>
            <a:pPr marL="0" indent="0">
              <a:buNone/>
            </a:pPr>
            <a:br>
              <a:rPr lang="fi-FI" u="sng" dirty="0"/>
            </a:br>
            <a:endParaRPr lang="fi-FI" u="sng" dirty="0"/>
          </a:p>
        </p:txBody>
      </p:sp>
    </p:spTree>
    <p:extLst>
      <p:ext uri="{BB962C8B-B14F-4D97-AF65-F5344CB8AC3E}">
        <p14:creationId xmlns:p14="http://schemas.microsoft.com/office/powerpoint/2010/main" val="2181051810"/>
      </p:ext>
    </p:extLst>
  </p:cSld>
  <p:clrMapOvr>
    <a:masterClrMapping/>
  </p:clrMapOvr>
</p:sld>
</file>

<file path=ppt/theme/theme1.xml><?xml version="1.0" encoding="utf-8"?>
<a:theme xmlns:a="http://schemas.openxmlformats.org/drawingml/2006/main" name="Valvira">
  <a:themeElements>
    <a:clrScheme name="Valvira">
      <a:dk1>
        <a:srgbClr val="191919"/>
      </a:dk1>
      <a:lt1>
        <a:sysClr val="window" lastClr="FFFFFF"/>
      </a:lt1>
      <a:dk2>
        <a:srgbClr val="007CB0"/>
      </a:dk2>
      <a:lt2>
        <a:srgbClr val="E7E6E6"/>
      </a:lt2>
      <a:accent1>
        <a:srgbClr val="007CB0"/>
      </a:accent1>
      <a:accent2>
        <a:srgbClr val="0099F0"/>
      </a:accent2>
      <a:accent3>
        <a:srgbClr val="4EA510"/>
      </a:accent3>
      <a:accent4>
        <a:srgbClr val="875A2C"/>
      </a:accent4>
      <a:accent5>
        <a:srgbClr val="FF5F00"/>
      </a:accent5>
      <a:accent6>
        <a:srgbClr val="CE1D7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Valvira_esitysmallipohja_FI.potx" id="{455EA763-ECA0-4FF6-8B36-AAFF89C6B897}" vid="{0255E894-1137-4FA6-A374-737C6E560B62}"/>
    </a:ext>
  </a:extLst>
</a:theme>
</file>

<file path=ppt/theme/theme2.xml><?xml version="1.0" encoding="utf-8"?>
<a:theme xmlns:a="http://schemas.openxmlformats.org/drawingml/2006/main" name="Valvira väripohjat">
  <a:themeElements>
    <a:clrScheme name="Valvira">
      <a:dk1>
        <a:srgbClr val="191919"/>
      </a:dk1>
      <a:lt1>
        <a:sysClr val="window" lastClr="FFFFFF"/>
      </a:lt1>
      <a:dk2>
        <a:srgbClr val="007CB0"/>
      </a:dk2>
      <a:lt2>
        <a:srgbClr val="E7E6E6"/>
      </a:lt2>
      <a:accent1>
        <a:srgbClr val="007CB0"/>
      </a:accent1>
      <a:accent2>
        <a:srgbClr val="0099F0"/>
      </a:accent2>
      <a:accent3>
        <a:srgbClr val="4EA510"/>
      </a:accent3>
      <a:accent4>
        <a:srgbClr val="875A2C"/>
      </a:accent4>
      <a:accent5>
        <a:srgbClr val="FF5F00"/>
      </a:accent5>
      <a:accent6>
        <a:srgbClr val="CE1D7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Valvira_esitysmallipohja_FI.potx" id="{455EA763-ECA0-4FF6-8B36-AAFF89C6B897}" vid="{9B25FFBE-8429-4D81-9478-BA176293E912}"/>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a1789c21e23614790b95c56934f64040">
  <xsd:schema xmlns:xsd="http://www.w3.org/2001/XMLSchema" xmlns:xs="http://www.w3.org/2001/XMLSchema" xmlns:p="http://schemas.microsoft.com/office/2006/metadata/properties" xmlns:ns2="ebb82943-49da-4504-a2f3-a33fb2eb95f1" targetNamespace="http://schemas.microsoft.com/office/2006/metadata/properties" ma:root="true" ma:fieldsID="722c4ba27fb44f9ac8eb7ccc4aa2ffe3"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1C719D-AEA7-40E6-82D0-CDD28A7FD8C4}">
  <ds:schemaRefs>
    <ds:schemaRef ds:uri="http://schemas.microsoft.com/sharepoint/v3/contenttype/forms"/>
  </ds:schemaRefs>
</ds:datastoreItem>
</file>

<file path=customXml/itemProps2.xml><?xml version="1.0" encoding="utf-8"?>
<ds:datastoreItem xmlns:ds="http://schemas.openxmlformats.org/officeDocument/2006/customXml" ds:itemID="{C8AFB735-B9A9-424E-893C-E2E857C19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971381-3155-4559-BC7A-EE67A0DAFC7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Potilaalle annettavat etäpalvelut, Niina Malila, 24032021</Template>
  <TotalTime>3012</TotalTime>
  <Words>3280</Words>
  <Application>Microsoft Office PowerPoint</Application>
  <PresentationFormat>Laajakuva</PresentationFormat>
  <Paragraphs>436</Paragraphs>
  <Slides>50</Slides>
  <Notes>5</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50</vt:i4>
      </vt:variant>
    </vt:vector>
  </HeadingPairs>
  <TitlesOfParts>
    <vt:vector size="55" baseType="lpstr">
      <vt:lpstr>Arial</vt:lpstr>
      <vt:lpstr>Calibri</vt:lpstr>
      <vt:lpstr>Wingdings</vt:lpstr>
      <vt:lpstr>Valvira</vt:lpstr>
      <vt:lpstr>Valvira väripohjat</vt:lpstr>
      <vt:lpstr>Webinaari sosiaali- ja terveydenhuollon ammattihenkilöiden omavalvonnasta </vt:lpstr>
      <vt:lpstr>Ammattihenkilöiden omavalvonnasta valvontalaissa ja omavalvontamääräyksessä</vt:lpstr>
      <vt:lpstr>Mitä ammattihenkilöiden omavalvonta on?</vt:lpstr>
      <vt:lpstr>Miksi organisaatiolta edellytetään toimivaa ammattihenkilöiden omavalvontaa? </vt:lpstr>
      <vt:lpstr>Miten ammattihenkilöiden toiminnan omavalvontavastuu jakautuu?</vt:lpstr>
      <vt:lpstr>Mitä ammattihenkilöiden omavalvonta edellyttää organisaatiolta?</vt:lpstr>
      <vt:lpstr>Henkilöstön omavalvonnan toimintaprosessit on kirjattava yksikkötasolla</vt:lpstr>
      <vt:lpstr>Ammattihenkilöiden huomioiminen omavalvontasuunnitelmassa</vt:lpstr>
      <vt:lpstr>Omavalvontasuunnitelmassa on kuvattava (1/5)</vt:lpstr>
      <vt:lpstr>Omavalvontasuunnitelmassa on kuvattava (2/5)</vt:lpstr>
      <vt:lpstr>Omavalvontasuunnitelmassa on kuvattava (3/5)</vt:lpstr>
      <vt:lpstr>Omavalvontasuunnitelmassa on kuvattava (4/5)</vt:lpstr>
      <vt:lpstr>Omavalvontasuunnitelmassa on kuvattava (5/5)</vt:lpstr>
      <vt:lpstr>Kiitos!</vt:lpstr>
      <vt:lpstr>Millä eri oikeuksilla sosiaali- ja terveydenhuollon ammattihenkilöt voivat toimia ja mitä työnantajan tulee tarkistaa rekrytoidessaan  </vt:lpstr>
      <vt:lpstr>Yleistä ammattioikeuksista </vt:lpstr>
      <vt:lpstr>Käsittelyajoista </vt:lpstr>
      <vt:lpstr>Jatkoa käsittelyajoista </vt:lpstr>
      <vt:lpstr>Lähihoitaja</vt:lpstr>
      <vt:lpstr>Laillistetun terveydenhuollon ammattihenkilön tehtävissä toimiminen opiskelijana</vt:lpstr>
      <vt:lpstr>Ajantasainen ja luotettava tieto ammattioikeuksista löytyy julkisista tietopalveluista </vt:lpstr>
      <vt:lpstr>Lähihoitaja opiskelijana työskentely</vt:lpstr>
      <vt:lpstr>Tilapäinen työskentely laillistetun sosiaalihuollon ammattihenkilön tehtävissä</vt:lpstr>
      <vt:lpstr>Harjoittelijat</vt:lpstr>
      <vt:lpstr>Lääkäriharjoittelija eli amanuenssi </vt:lpstr>
      <vt:lpstr>Muita Valviran myöntämiä ammattipätevyysasiakirjoja</vt:lpstr>
      <vt:lpstr>Kielitaito</vt:lpstr>
      <vt:lpstr>Kiitos</vt:lpstr>
      <vt:lpstr>Valvontaviranomaisen havaintoja sote-ammattihenkilöiden omavalvonnasta</vt:lpstr>
      <vt:lpstr>Ammattihenkilöiden omavalvonnasta</vt:lpstr>
      <vt:lpstr>Ammatinharjoittamisoikeuden tarkistamisesta 1/2</vt:lpstr>
      <vt:lpstr>Ammatinharjoittamisoikeuden tarkistamisesta 2/2</vt:lpstr>
      <vt:lpstr>Ammattihenkilön taustan tarkistamisesta</vt:lpstr>
      <vt:lpstr>Työskentelyn asianmukaisuuden varmistaminen </vt:lpstr>
      <vt:lpstr>Omavalvonnan onnistumisesta</vt:lpstr>
      <vt:lpstr>Hyvinvointialueen ja palveluntuottajan ilmoitusvelvollisuudesta</vt:lpstr>
      <vt:lpstr>Viranomaisvalvonnan onnistumisesta</vt:lpstr>
      <vt:lpstr>Kiitos!   Kirsi Liukkonen ryhmäpäällikkö, esittelijäneuvos kirsi.liukkonen(at)valvira.fi</vt:lpstr>
      <vt:lpstr>Valviran webinaari 13.2.2025  Sosiaali- ja terveydenhuollon ammattihenkilöiden omavalvonta</vt:lpstr>
      <vt:lpstr>Pohjois-Pohjanmaan hyvinvointialue</vt:lpstr>
      <vt:lpstr>Pohjois-Pohjanmaan hyvinvointialueen organisaatiorakenne</vt:lpstr>
      <vt:lpstr>Pohteen henkilöstö</vt:lpstr>
      <vt:lpstr>Rekrytointiin liittyvät omavalvontatoimenpiteet</vt:lpstr>
      <vt:lpstr>Valvonnan toteuttaminen</vt:lpstr>
      <vt:lpstr>Sopimusvalvonnan toteuttaminen</vt:lpstr>
      <vt:lpstr>Ennakkomateriaali ennen valvontatapahtumaa</vt:lpstr>
      <vt:lpstr>Toteutuneet valvonnat</vt:lpstr>
      <vt:lpstr>Havaintoja</vt:lpstr>
      <vt:lpstr>Toimenpiteitä</vt:lpstr>
      <vt:lpstr>Kiitos !   Elisa Roimaa Valvontapäällikkö etunimi.sukunimi@pohde.fi puh. 040 135 7911 www.pohde.fi </vt:lpstr>
    </vt:vector>
  </TitlesOfParts>
  <Company>Valvira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Esitys Valviran webinaarissa 6.9.2024 omavalvontasuunnitelmassa käytetyistä keskeisistä käsitteistä ja palveluntuottajan lakisääteisistä velvoitteista </dc:title>
  <dc:creator>Malila Niina</dc:creator>
  <cp:lastModifiedBy>Lintilä Anette (Valvira)</cp:lastModifiedBy>
  <cp:revision>444</cp:revision>
  <dcterms:created xsi:type="dcterms:W3CDTF">2021-03-10T11:29:59Z</dcterms:created>
  <dcterms:modified xsi:type="dcterms:W3CDTF">2025-02-19T07:55:28Z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